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0.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1.xml" ContentType="application/vnd.openxmlformats-officedocument.theme+xml"/>
  <Override PartName="/ppt/slideLayouts/slideLayout28.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5.xml" ContentType="application/vnd.openxmlformats-officedocument.theme+xml"/>
  <Override PartName="/ppt/slideLayouts/slideLayout38.xml" ContentType="application/vnd.openxmlformats-officedocument.presentationml.slideLayout+xml"/>
  <Override PartName="/ppt/theme/theme16.xml" ContentType="application/vnd.openxmlformats-officedocument.theme+xml"/>
  <Override PartName="/ppt/slideLayouts/slideLayout39.xml" ContentType="application/vnd.openxmlformats-officedocument.presentationml.slideLayout+xml"/>
  <Override PartName="/ppt/theme/theme1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8.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0.xml" ContentType="application/vnd.openxmlformats-officedocument.theme+xml"/>
  <Override PartName="/ppt/theme/themeOverride1.xml" ContentType="application/vnd.openxmlformats-officedocument.themeOverrid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1.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87" r:id="rId5"/>
    <p:sldMasterId id="2147483712" r:id="rId6"/>
    <p:sldMasterId id="2147483724" r:id="rId7"/>
    <p:sldMasterId id="2147483727" r:id="rId8"/>
    <p:sldMasterId id="2147483729" r:id="rId9"/>
    <p:sldMasterId id="2147483731" r:id="rId10"/>
    <p:sldMasterId id="2147483733" r:id="rId11"/>
    <p:sldMasterId id="2147483742" r:id="rId12"/>
    <p:sldMasterId id="2147483744" r:id="rId13"/>
    <p:sldMasterId id="2147483790" r:id="rId14"/>
    <p:sldMasterId id="2147483818" r:id="rId15"/>
    <p:sldMasterId id="2147483820" r:id="rId16"/>
    <p:sldMasterId id="2147483846" r:id="rId17"/>
    <p:sldMasterId id="2147483925" r:id="rId18"/>
    <p:sldMasterId id="2147483944" r:id="rId19"/>
    <p:sldMasterId id="2147483981" r:id="rId20"/>
    <p:sldMasterId id="2147483997" r:id="rId21"/>
    <p:sldMasterId id="2147484016" r:id="rId22"/>
    <p:sldMasterId id="2147484057" r:id="rId23"/>
    <p:sldMasterId id="2147484083" r:id="rId24"/>
    <p:sldMasterId id="2147484095" r:id="rId25"/>
    <p:sldMasterId id="2147484145" r:id="rId26"/>
    <p:sldMasterId id="2147484168" r:id="rId27"/>
    <p:sldMasterId id="2147484195" r:id="rId28"/>
    <p:sldMasterId id="2147484210" r:id="rId29"/>
    <p:sldMasterId id="2147484253" r:id="rId30"/>
  </p:sldMasterIdLst>
  <p:notesMasterIdLst>
    <p:notesMasterId r:id="rId48"/>
  </p:notesMasterIdLst>
  <p:sldIdLst>
    <p:sldId id="376" r:id="rId31"/>
    <p:sldId id="405" r:id="rId32"/>
    <p:sldId id="351" r:id="rId33"/>
    <p:sldId id="377" r:id="rId34"/>
    <p:sldId id="378" r:id="rId35"/>
    <p:sldId id="375" r:id="rId36"/>
    <p:sldId id="416" r:id="rId37"/>
    <p:sldId id="407" r:id="rId38"/>
    <p:sldId id="408" r:id="rId39"/>
    <p:sldId id="409" r:id="rId40"/>
    <p:sldId id="411" r:id="rId41"/>
    <p:sldId id="412" r:id="rId42"/>
    <p:sldId id="413" r:id="rId43"/>
    <p:sldId id="414" r:id="rId44"/>
    <p:sldId id="415" r:id="rId45"/>
    <p:sldId id="417" r:id="rId46"/>
    <p:sldId id="418"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98" autoAdjust="0"/>
    <p:restoredTop sz="80623" autoAdjust="0"/>
  </p:normalViewPr>
  <p:slideViewPr>
    <p:cSldViewPr snapToGrid="0">
      <p:cViewPr varScale="1">
        <p:scale>
          <a:sx n="126" d="100"/>
          <a:sy n="126" d="100"/>
        </p:scale>
        <p:origin x="810" y="63"/>
      </p:cViewPr>
      <p:guideLst/>
    </p:cSldViewPr>
  </p:slideViewPr>
  <p:notesTextViewPr>
    <p:cViewPr>
      <p:scale>
        <a:sx n="1" d="1"/>
        <a:sy n="1" d="1"/>
      </p:scale>
      <p:origin x="0" y="0"/>
    </p:cViewPr>
  </p:notesTextViewPr>
  <p:sorterViewPr>
    <p:cViewPr>
      <p:scale>
        <a:sx n="150" d="100"/>
        <a:sy n="150" d="100"/>
      </p:scale>
      <p:origin x="0" y="-198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6.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Azure is becoming an open cloud</a:t>
            </a:r>
          </a:p>
          <a:p>
            <a:pPr algn="l"/>
            <a:endParaRPr lang="en-US" sz="800" dirty="0">
              <a:solidFill>
                <a:schemeClr val="bg1"/>
              </a:solidFill>
              <a:latin typeface="Segoe UI" pitchFamily="34" charset="0"/>
            </a:endParaRPr>
          </a:p>
          <a:p>
            <a:pPr algn="l"/>
            <a:r>
              <a:rPr lang="en-US" sz="800" dirty="0">
                <a:solidFill>
                  <a:schemeClr val="bg1"/>
                </a:solidFill>
                <a:latin typeface="Segoe UI" pitchFamily="34" charset="0"/>
              </a:rPr>
              <a:t>Several Linux distros supported</a:t>
            </a:r>
          </a:p>
          <a:p>
            <a:pPr marL="171450" indent="-171450" algn="l">
              <a:buFontTx/>
              <a:buChar char="-"/>
            </a:pPr>
            <a:r>
              <a:rPr lang="en-US" sz="800" dirty="0">
                <a:solidFill>
                  <a:schemeClr val="bg1"/>
                </a:solidFill>
                <a:latin typeface="Segoe UI" pitchFamily="34" charset="0"/>
              </a:rPr>
              <a:t>Enterprise Linux ( charge an additional $.06 an hour for support )</a:t>
            </a:r>
          </a:p>
          <a:p>
            <a:pPr marL="628650" lvl="1" indent="-171450" algn="l">
              <a:buFontTx/>
              <a:buChar char="-"/>
            </a:pPr>
            <a:r>
              <a:rPr lang="en-US" sz="800" dirty="0">
                <a:solidFill>
                  <a:schemeClr val="bg1"/>
                </a:solidFill>
                <a:latin typeface="Segoe UI" pitchFamily="34" charset="0"/>
              </a:rPr>
              <a:t>Red Hat</a:t>
            </a:r>
          </a:p>
          <a:p>
            <a:pPr marL="628650" lvl="1" indent="-171450" algn="l">
              <a:buFontTx/>
              <a:buChar char="-"/>
            </a:pPr>
            <a:r>
              <a:rPr lang="en-US" sz="800" dirty="0">
                <a:solidFill>
                  <a:schemeClr val="bg1"/>
                </a:solidFill>
                <a:latin typeface="Segoe UI" pitchFamily="34" charset="0"/>
              </a:rPr>
              <a:t>SUSE</a:t>
            </a:r>
          </a:p>
          <a:p>
            <a:pPr marL="171450" lvl="0" indent="-171450" algn="l">
              <a:buFontTx/>
              <a:buChar char="-"/>
            </a:pPr>
            <a:r>
              <a:rPr lang="en-US" sz="800" dirty="0">
                <a:solidFill>
                  <a:schemeClr val="bg1"/>
                </a:solidFill>
                <a:latin typeface="Segoe UI" pitchFamily="34" charset="0"/>
              </a:rPr>
              <a:t>Other Distros</a:t>
            </a:r>
          </a:p>
          <a:p>
            <a:pPr marL="628650" lvl="1" indent="-171450" algn="l">
              <a:buFontTx/>
              <a:buChar char="-"/>
            </a:pPr>
            <a:r>
              <a:rPr lang="en-US" sz="800" dirty="0">
                <a:solidFill>
                  <a:schemeClr val="bg1"/>
                </a:solidFill>
                <a:latin typeface="Segoe UI" pitchFamily="34" charset="0"/>
              </a:rPr>
              <a:t>Ubuntu</a:t>
            </a:r>
          </a:p>
          <a:p>
            <a:pPr marL="628650" lvl="1" indent="-171450" algn="l">
              <a:buFontTx/>
              <a:buChar char="-"/>
            </a:pPr>
            <a:r>
              <a:rPr lang="en-US" sz="800" dirty="0">
                <a:solidFill>
                  <a:schemeClr val="bg1"/>
                </a:solidFill>
                <a:latin typeface="Segoe UI" pitchFamily="34" charset="0"/>
              </a:rPr>
              <a:t>CoreOS</a:t>
            </a:r>
          </a:p>
          <a:p>
            <a:pPr marL="628650" lvl="1" indent="-171450" algn="l">
              <a:buFontTx/>
              <a:buChar char="-"/>
            </a:pPr>
            <a:r>
              <a:rPr lang="en-US" sz="800" dirty="0">
                <a:solidFill>
                  <a:schemeClr val="bg1"/>
                </a:solidFill>
                <a:latin typeface="Segoe UI" pitchFamily="34" charset="0"/>
              </a:rPr>
              <a:t>Debian</a:t>
            </a:r>
          </a:p>
          <a:p>
            <a:pPr marL="628650" lvl="1" indent="-171450" algn="l">
              <a:buFontTx/>
              <a:buChar char="-"/>
            </a:pPr>
            <a:r>
              <a:rPr lang="en-US" sz="800" dirty="0">
                <a:solidFill>
                  <a:schemeClr val="bg1"/>
                </a:solidFill>
                <a:latin typeface="Segoe UI" pitchFamily="34" charset="0"/>
              </a:rPr>
              <a:t>CentOS</a:t>
            </a:r>
          </a:p>
          <a:p>
            <a:pPr marL="628650" lvl="1" indent="-171450" algn="l">
              <a:buFontTx/>
              <a:buChar char="-"/>
            </a:pPr>
            <a:r>
              <a:rPr lang="en-US" sz="800" dirty="0">
                <a:solidFill>
                  <a:schemeClr val="bg1"/>
                </a:solidFill>
                <a:latin typeface="Segoe UI" pitchFamily="34" charset="0"/>
              </a:rPr>
              <a:t>FreeBSD</a:t>
            </a:r>
          </a:p>
          <a:p>
            <a:pPr marL="628650" lvl="1" indent="-171450" algn="l">
              <a:buFontTx/>
              <a:buChar char="-"/>
            </a:pPr>
            <a:r>
              <a:rPr lang="en-US" sz="800" dirty="0">
                <a:solidFill>
                  <a:schemeClr val="bg1"/>
                </a:solidFill>
                <a:latin typeface="Segoe UI" pitchFamily="34" charset="0"/>
              </a:rPr>
              <a:t>Oracle 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1194459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32419" rtl="0" eaLnBrk="1" fontAlgn="auto" latinLnBrk="0" hangingPunct="1">
              <a:lnSpc>
                <a:spcPct val="100000"/>
              </a:lnSpc>
              <a:spcBef>
                <a:spcPts val="0"/>
              </a:spcBef>
              <a:spcAft>
                <a:spcPts val="0"/>
              </a:spcAft>
              <a:buClrTx/>
              <a:buSzTx/>
              <a:buFontTx/>
              <a:buNone/>
              <a:tabLst/>
              <a:defRPr/>
            </a:pPr>
            <a:r>
              <a:rPr lang="is-IS" sz="1200" dirty="0"/>
              <a:t>Companies today rely on data now more than ever before.  Data is a key enabler for business innovation delivered through technologies such as business analytics, data mining, and content delivery.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Red Hat Gluster Storage offers a scale­-out, POSIX compatible, massively scalable, elastic  file   storage solution in Azure which can be used for multiple use ­cases including archival, rich  media streaming, big data analytics, and geo­-replication for disaster recovery. Red Hat Gluster Storage on Azure enables customers to deploy consistent storage technology on-premise and in Azure allowing existing applications to be migrated to cloud more easily. Traditional hardware storage solutions do not offer this level of flexibility – open, software-defined storage can provide the level of compatibility and agility required for hybrid cloud infrastructures.</a:t>
            </a:r>
          </a:p>
          <a:p>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Red Hat Gluster Storage solutions in Azure provide a foundation for customers to build cloud-ready business services such as Big Data, Analytics, Rich Media, Data Sync &amp; Share, Cloud Infrastructure, Virtual Machine Storage, and much more.</a:t>
            </a:r>
          </a:p>
          <a:p>
            <a:pPr marL="526982" lvl="1" indent="-285750">
              <a:spcBef>
                <a:spcPts val="600"/>
              </a:spcBef>
              <a:spcAft>
                <a:spcPts val="600"/>
              </a:spcAft>
              <a:buFont typeface="Arial" charset="0"/>
              <a:buChar char="•"/>
            </a:pPr>
            <a:r>
              <a:rPr lang="en-US" sz="1800" dirty="0">
                <a:solidFill>
                  <a:schemeClr val="tx1"/>
                </a:solidFill>
              </a:rPr>
              <a:t>Bring existing subscriptions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Build reliable, scale-out cloud storage clusters (2TB to 800TB) that can be shared between multiple applications</a:t>
            </a:r>
          </a:p>
          <a:p>
            <a:pPr marL="526982" lvl="1" indent="-285750">
              <a:spcBef>
                <a:spcPts val="600"/>
              </a:spcBef>
              <a:spcAft>
                <a:spcPts val="600"/>
              </a:spcAft>
              <a:buFont typeface="Arial" charset="0"/>
              <a:buChar char="•"/>
            </a:pPr>
            <a:r>
              <a:rPr lang="en-US" sz="1800" dirty="0">
                <a:solidFill>
                  <a:schemeClr val="tx1"/>
                </a:solidFill>
              </a:rPr>
              <a:t>Easily migrate existing data and applications from on-premise to Azure with built-in POSIX compatibility</a:t>
            </a:r>
          </a:p>
          <a:p>
            <a:pPr marL="526982" marR="0" lvl="1" indent="-285750" algn="l" defTabSz="932419" rtl="0" eaLnBrk="1" fontAlgn="auto" latinLnBrk="0" hangingPunct="1">
              <a:lnSpc>
                <a:spcPct val="100000"/>
              </a:lnSpc>
              <a:spcBef>
                <a:spcPts val="600"/>
              </a:spcBef>
              <a:spcAft>
                <a:spcPts val="600"/>
              </a:spcAft>
              <a:buClrTx/>
              <a:buSzTx/>
              <a:buFont typeface="Arial" charset="0"/>
              <a:buChar char="•"/>
              <a:tabLst/>
              <a:defRPr/>
            </a:pPr>
            <a:r>
              <a:rPr lang="en-US" sz="1200" kern="1200" dirty="0">
                <a:solidFill>
                  <a:schemeClr val="tx1"/>
                </a:solidFill>
                <a:effectLst/>
                <a:latin typeface="+mn-lt"/>
                <a:ea typeface="+mn-ea"/>
                <a:cs typeface="+mn-cs"/>
              </a:rPr>
              <a:t>Native client support as well as NFS in the first release, existing applications that rely on file interfaces while moving to the public cloud will benefit the most by avoiding expensive rewrites. </a:t>
            </a:r>
            <a:endParaRPr lang="en-US" sz="1800" dirty="0">
              <a:solidFill>
                <a:schemeClr val="tx1"/>
              </a:solidFill>
            </a:endParaRPr>
          </a:p>
          <a:p>
            <a:pPr marL="526982" lvl="1" indent="-285750">
              <a:spcBef>
                <a:spcPts val="600"/>
              </a:spcBef>
              <a:spcAft>
                <a:spcPts val="600"/>
              </a:spcAft>
              <a:buFont typeface="Arial" charset="0"/>
              <a:buChar char="•"/>
            </a:pPr>
            <a:r>
              <a:rPr lang="en-US" sz="1800" dirty="0">
                <a:solidFill>
                  <a:schemeClr val="tx1"/>
                </a:solidFill>
              </a:rPr>
              <a:t>Create disaster recovery environments for on-premise applications and data using asynchronous geo-replication capabilities</a:t>
            </a:r>
          </a:p>
          <a:p>
            <a:pPr marL="526982" lvl="1" indent="-285750">
              <a:spcBef>
                <a:spcPts val="600"/>
              </a:spcBef>
              <a:spcAft>
                <a:spcPts val="600"/>
              </a:spcAft>
              <a:buFont typeface="Arial" charset="0"/>
              <a:buChar char="•"/>
            </a:pPr>
            <a:r>
              <a:rPr lang="en-US" sz="1800" dirty="0">
                <a:solidFill>
                  <a:schemeClr val="tx1"/>
                </a:solidFill>
              </a:rPr>
              <a:t>Supports Linux and Windows operating systems</a:t>
            </a:r>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63326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ability to build and run OpenShift Enterprise PaaS environments on Azure offers choice, flexibility, and standardization.  Customers will be able to choose Microsoft Windows for Windows containers, and Red Hat Enterprise Linux Atomic Host and OpenShift for certified Red Hat Enterprise Linux containers unified by the common .NET framework.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Collaboration on .NET will</a:t>
            </a:r>
            <a:r>
              <a:rPr lang="en-US" sz="1200" kern="1200" baseline="0" dirty="0">
                <a:solidFill>
                  <a:schemeClr val="tx1"/>
                </a:solidFill>
                <a:effectLst/>
                <a:latin typeface="+mn-lt"/>
                <a:ea typeface="+mn-ea"/>
                <a:cs typeface="+mn-cs"/>
              </a:rPr>
              <a:t> enable </a:t>
            </a:r>
            <a:r>
              <a:rPr lang="en-US" sz="1200" kern="1200" dirty="0">
                <a:solidFill>
                  <a:schemeClr val="tx1"/>
                </a:solidFill>
                <a:effectLst/>
                <a:latin typeface="+mn-lt"/>
                <a:ea typeface="+mn-ea"/>
                <a:cs typeface="+mn-cs"/>
              </a:rPr>
              <a:t>a new generation of application development capabilities.  Developers will have access to .NET technologies across Red Hat offerings, including Red Hat OpenShift and Red Hat Enterprise Linux. With a host of .NET applications already deployed throughout enterprises, customers want the ability to to build .NET applications on infrastructure powered by RHEL.</a:t>
            </a:r>
          </a:p>
          <a:p>
            <a:endParaRPr lang="en-US" sz="1200" kern="1200" dirty="0">
              <a:solidFill>
                <a:schemeClr val="tx1"/>
              </a:solidFill>
              <a:effectLst/>
              <a:latin typeface="+mn-lt"/>
              <a:ea typeface="+mn-ea"/>
              <a:cs typeface="+mn-cs"/>
            </a:endParaRPr>
          </a:p>
          <a:p>
            <a:pPr marL="0" marR="0" indent="0" algn="l" defTabSz="93241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Red Hat JBoss Middleware is the ideal middleware portfolio for open hybrid cloud environments.  JBoss solutions allow customers to accelerate application development, deployment, and performance, integrate data and applications efficiently, and automate business processes across physical, virtual, mobile, and cloud environments. JBoss Enterprise Application Platform (EAP) is the foundational component for the JBoss middleware family.  It’s flexibility allows deployment to physical, virtual, and cloud environments. JBoss Enterprise Web Server (EWS) removes the complexity from managing open source-based web application environments by including all of the popular open source technologies - Apache Web Server, Apache Tomcat, and common connectors - for building, deploying, and maintaining web applications and large-scale websites. </a:t>
            </a:r>
          </a:p>
          <a:p>
            <a:pPr marL="0" marR="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3241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integrated solutions are designed to meet the</a:t>
            </a:r>
            <a:r>
              <a:rPr lang="en-US" sz="1200" kern="1200" baseline="0" dirty="0">
                <a:solidFill>
                  <a:schemeClr val="tx1"/>
                </a:solidFill>
                <a:effectLst/>
                <a:latin typeface="+mn-lt"/>
                <a:ea typeface="+mn-ea"/>
                <a:cs typeface="+mn-cs"/>
              </a:rPr>
              <a:t> current and future needs of enterprise customers with features that allow developers to focus on building the best possible applications and leave the management and orchestration of the infrastructure to the system.  OpenShift is designed for the future - as modern applications continue the shift to microservices architectures, the infrastructures that host them must be able to flexible and scalable enough to efficiently run and manage the increasingly complex system of interconnected and distributed application containers.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96935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15</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24523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16</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9780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is that in our industry, open source is pervasive. Just take a look at the technology stack – from the operating system up to the application, there are seemingly countless options in the open source space. Developers love open source, and the majority of those building new cloud based startups are also using open source technologies. Customers leverage it to be disruptive in their vertical, and our competitors are very effective in using it to capture share of wallet in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Until now, we have successfully monetized a tight, vertically integrated family of technologies. But if we want a larger share of wallet in the cloud, it’s evident that we need to look beyond our only stack only and monetize open source technologies on Azure. By FY17 OSS is expected to represent an $18B opportunity in the </a:t>
            </a:r>
            <a:r>
              <a:rPr lang="en-US" sz="1200" kern="1200" dirty="0" err="1">
                <a:solidFill>
                  <a:schemeClr val="tx1"/>
                </a:solidFill>
                <a:effectLst/>
                <a:latin typeface="+mn-lt"/>
                <a:ea typeface="+mn-ea"/>
                <a:cs typeface="+mn-cs"/>
              </a:rPr>
              <a:t>IaaS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market. A large portion of private cloud and the majority of public cloud today is powered or influenced by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5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016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16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457560" y="4663440"/>
            <a:ext cx="6217560" cy="4525920"/>
          </a:xfrm>
          <a:prstGeom prst="rect">
            <a:avLst/>
          </a:prstGeom>
        </p:spPr>
        <p:txBody>
          <a:bodyPr lIns="0" tIns="0" rIns="0" bIns="0"/>
          <a:lstStyle/>
          <a:p>
            <a:endParaRPr lang="en-US" sz="2000" strike="noStrike" spc="-1" dirty="0">
              <a:solidFill>
                <a:srgbClr val="000000"/>
              </a:solidFill>
              <a:uFill>
                <a:solidFill>
                  <a:srgbClr val="FFFFFF"/>
                </a:solidFill>
              </a:uFill>
              <a:latin typeface="Arial"/>
            </a:endParaRPr>
          </a:p>
        </p:txBody>
      </p:sp>
      <p:sp>
        <p:nvSpPr>
          <p:cNvPr id="24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B3CB43C-03B9-4B89-BE4A-C08DFDF1FCBB}"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340312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457560" y="4663440"/>
            <a:ext cx="6217560" cy="4525920"/>
          </a:xfrm>
          <a:prstGeom prst="rect">
            <a:avLst/>
          </a:prstGeom>
        </p:spPr>
        <p:txBody>
          <a:bodyPr lIns="0" tIns="0" rIns="0" bIns="0"/>
          <a:lstStyle/>
          <a:p>
            <a:r>
              <a:rPr lang="en-US" sz="1600" strike="noStrike" spc="-1" dirty="0">
                <a:solidFill>
                  <a:srgbClr val="000000"/>
                </a:solidFill>
                <a:uFill>
                  <a:solidFill>
                    <a:srgbClr val="FFFFFF"/>
                  </a:solidFill>
                </a:uFill>
                <a:latin typeface="Arial"/>
              </a:rPr>
              <a:t>There are 5 elements to this unique and deep relationship: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1) Integrated Support, both on and off premise with co-located support engineers to ensure that hybrid cloud customers an receive full support services covering both company's offerings in the hybrid cloud</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2) Partnership on .NET for customers and ISVs where Red Hat will be shipping and supporting open sourced .NET with RHEL and OpenShift.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3) Availability and support of Red Hat offerings on Azure as well as extended support for Microsoft Windows on RHEL-OSP and RHEV</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4) Integration of Red Hat Management offerings to support Microsoft Azure and System Center. </a:t>
            </a:r>
            <a:endParaRPr lang="en-US" sz="20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5) Inclusion of Microsoft as a Red Hat Certified Cloud and Service Provider enabling Azure as a trusted destination for customers to use Red Hat offerings. </a:t>
            </a:r>
            <a:endParaRPr lang="en-US" sz="2000" strike="noStrike" spc="-1" dirty="0">
              <a:solidFill>
                <a:srgbClr val="000000"/>
              </a:solidFill>
              <a:uFill>
                <a:solidFill>
                  <a:srgbClr val="FFFFFF"/>
                </a:solidFill>
              </a:uFill>
              <a:latin typeface="Arial"/>
            </a:endParaRPr>
          </a:p>
        </p:txBody>
      </p:sp>
      <p:sp>
        <p:nvSpPr>
          <p:cNvPr id="24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B3CB43C-03B9-4B89-BE4A-C08DFDF1FCBB}"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5738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5486400"/>
            <a:ext cx="5486040" cy="2971440"/>
          </a:xfrm>
          <a:prstGeom prst="rect">
            <a:avLst/>
          </a:prstGeom>
        </p:spPr>
        <p:txBody>
          <a:bodyPr lIns="0" tIns="0" rIns="0" bIns="0"/>
          <a:lstStyle/>
          <a:p>
            <a:r>
              <a:rPr lang="en-US" sz="1600" strike="noStrike" spc="-1" dirty="0">
                <a:solidFill>
                  <a:srgbClr val="000000"/>
                </a:solidFill>
                <a:uFill>
                  <a:solidFill>
                    <a:srgbClr val="FFFFFF"/>
                  </a:solidFill>
                </a:uFill>
                <a:latin typeface="Arial"/>
              </a:rPr>
              <a:t>Within one week of making this market-leading announcement, Red Hat and Microsoft delivered on 3 of the 5 major elements.   </a:t>
            </a:r>
            <a:endParaRPr lang="en-US" sz="1400" strike="noStrike" spc="-1" dirty="0">
              <a:solidFill>
                <a:srgbClr val="000000"/>
              </a:solidFill>
              <a:uFill>
                <a:solidFill>
                  <a:srgbClr val="FFFFFF"/>
                </a:solidFill>
              </a:uFill>
              <a:latin typeface="Arial"/>
            </a:endParaRPr>
          </a:p>
          <a:p>
            <a:endParaRPr lang="en-US" sz="14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As we look to the future, we are committed to supporting enterprise customers and ISVs as we make the migration to the enterprise cloud. </a:t>
            </a:r>
            <a:endParaRPr lang="en-US" sz="1400" strike="noStrike" spc="-1" dirty="0">
              <a:solidFill>
                <a:srgbClr val="000000"/>
              </a:solidFill>
              <a:uFill>
                <a:solidFill>
                  <a:srgbClr val="FFFFFF"/>
                </a:solidFill>
              </a:uFill>
              <a:latin typeface="Arial"/>
            </a:endParaRPr>
          </a:p>
        </p:txBody>
      </p:sp>
      <p:sp>
        <p:nvSpPr>
          <p:cNvPr id="25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ECFE87F-3B56-418A-8D3A-FB90573D58FA}"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836397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777240" y="4777560"/>
            <a:ext cx="5648960" cy="3934640"/>
          </a:xfrm>
        </p:spPr>
        <p:txBody>
          <a:bodyPr/>
          <a:lstStyle/>
          <a:p>
            <a:r>
              <a:rPr lang="en-US" dirty="0"/>
              <a:t>Both Red Hat and Microsoft customers have been asking for the availability of RHEL in Azure for some time now.  Now our joint customers can choose how they want to deploy RHEL - migrate existing RHEL subscriptions to Azure (BYOS) via the Red Hat Cloud Access program, or leverage the flexibility of RHEL on-demand via the Azure Marketplace.  Either way, customers can be sure that they are backed by enterprise-grade support from Red Hat and Microsoft. </a:t>
            </a:r>
          </a:p>
          <a:p>
            <a:endParaRPr lang="en-US" dirty="0"/>
          </a:p>
          <a:p>
            <a:pPr marL="0" indent="0">
              <a:spcAft>
                <a:spcPts val="1200"/>
              </a:spcAft>
              <a:buNone/>
            </a:pPr>
            <a:r>
              <a:rPr lang="en-US" sz="1200" dirty="0"/>
              <a:t>Enterprise Hybrid Cloud infrastructures are built using common platforms, standards, and tools that work well on-premise and in the cloud.  </a:t>
            </a:r>
            <a:r>
              <a:rPr lang="en-US" sz="1400" dirty="0">
                <a:solidFill>
                  <a:schemeClr val="tx1"/>
                </a:solidFill>
              </a:rPr>
              <a:t>Red Hat Enterprise Linux </a:t>
            </a:r>
            <a:r>
              <a:rPr lang="en-US" sz="1200" dirty="0"/>
              <a:t>is a trusted, open source operating system that enterprise customers across the globe rely on to run their business-critical Linux workloads.</a:t>
            </a:r>
          </a:p>
          <a:p>
            <a:pPr marL="0" indent="0">
              <a:buNone/>
            </a:pPr>
            <a:endParaRPr lang="en-US" sz="1200" dirty="0"/>
          </a:p>
          <a:p>
            <a:pPr marL="0" indent="0">
              <a:buNone/>
            </a:pPr>
            <a:r>
              <a:rPr lang="en-US" sz="1200" dirty="0"/>
              <a:t>Customers who rely on RHEL in their datacenters today, can now run the same trusted operating system in Azure with a choice of deployment models that best meets their needs. </a:t>
            </a:r>
          </a:p>
          <a:p>
            <a:pPr marL="0" indent="0">
              <a:buNone/>
            </a:pPr>
            <a:endParaRPr lang="en-US" sz="1200" dirty="0"/>
          </a:p>
          <a:p>
            <a:pPr marL="526982" lvl="1" indent="-285750">
              <a:spcBef>
                <a:spcPts val="600"/>
              </a:spcBef>
              <a:spcAft>
                <a:spcPts val="600"/>
              </a:spcAft>
              <a:buFont typeface="Arial" charset="0"/>
              <a:buChar char="•"/>
            </a:pPr>
            <a:r>
              <a:rPr lang="en-US" sz="1800" dirty="0">
                <a:solidFill>
                  <a:schemeClr val="tx1"/>
                </a:solidFill>
              </a:rPr>
              <a:t>Extend datacenter capacity with Bring-Your-Own-Subscriptions (BYOS)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Utility computing via </a:t>
            </a:r>
            <a:r>
              <a:rPr lang="en-US" sz="1800" b="1" dirty="0">
                <a:solidFill>
                  <a:schemeClr val="tx1"/>
                </a:solidFill>
              </a:rPr>
              <a:t>on-demand</a:t>
            </a:r>
            <a:r>
              <a:rPr lang="en-US" sz="1800" dirty="0">
                <a:solidFill>
                  <a:schemeClr val="tx1"/>
                </a:solidFill>
              </a:rPr>
              <a:t> images in the Azure Marketplace with pay-as-you-go pricing</a:t>
            </a:r>
          </a:p>
          <a:p>
            <a:pPr marL="526982" lvl="1" indent="-285750">
              <a:spcBef>
                <a:spcPts val="600"/>
              </a:spcBef>
              <a:spcAft>
                <a:spcPts val="600"/>
              </a:spcAft>
              <a:buFont typeface="Arial" charset="0"/>
              <a:buChar char="•"/>
            </a:pPr>
            <a:r>
              <a:rPr lang="en-US" sz="1800" dirty="0">
                <a:solidFill>
                  <a:schemeClr val="tx1"/>
                </a:solidFill>
              </a:rPr>
              <a:t>Modern Linux operating system designed as the foundation for the latest technology trends such as microservices and containers</a:t>
            </a:r>
          </a:p>
          <a:p>
            <a:pPr marL="526982" lvl="1" indent="-285750">
              <a:spcBef>
                <a:spcPts val="600"/>
              </a:spcBef>
              <a:spcAft>
                <a:spcPts val="600"/>
              </a:spcAft>
              <a:buFont typeface="Arial" charset="0"/>
              <a:buChar char="•"/>
            </a:pPr>
            <a:r>
              <a:rPr lang="en-US" sz="1800" dirty="0">
                <a:solidFill>
                  <a:schemeClr val="tx1"/>
                </a:solidFill>
              </a:rPr>
              <a:t>All enterprise Linux workloads in a trusted public cloud</a:t>
            </a:r>
          </a:p>
          <a:p>
            <a:pPr marL="171450" indent="-171450">
              <a:buFont typeface="Arial" charset="0"/>
              <a:buChar char="•"/>
            </a:pPr>
            <a:endParaRPr lang="en-US" sz="1200" dirty="0"/>
          </a:p>
          <a:p>
            <a:endParaRPr lang="en-US" dirty="0"/>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224173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32419" rtl="0" eaLnBrk="1" fontAlgn="auto" latinLnBrk="0" hangingPunct="1">
              <a:lnSpc>
                <a:spcPct val="100000"/>
              </a:lnSpc>
              <a:spcBef>
                <a:spcPts val="0"/>
              </a:spcBef>
              <a:spcAft>
                <a:spcPts val="0"/>
              </a:spcAft>
              <a:buClrTx/>
              <a:buSzTx/>
              <a:buFontTx/>
              <a:buNone/>
              <a:tabLst/>
              <a:defRPr/>
            </a:pPr>
            <a:r>
              <a:rPr lang="en-US" sz="1200" dirty="0"/>
              <a:t>Managing a complex, hybrid IT environment can require multiple management tools, and extra staff to handle operations. </a:t>
            </a:r>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Red Hat CloudForms </a:t>
            </a:r>
            <a:r>
              <a:rPr lang="en-US" sz="1200" kern="1200" dirty="0">
                <a:solidFill>
                  <a:schemeClr val="tx1"/>
                </a:solidFill>
                <a:effectLst/>
                <a:latin typeface="+mn-lt"/>
                <a:ea typeface="+mn-ea"/>
                <a:cs typeface="+mn-cs"/>
              </a:rPr>
              <a:t>is a unified management platform for hybrid cloud environments that offers the control and automation capabilities IT staff need to effectively manage increasingly complex hybrid infrastructures.  Red Hat CloudForms can discover, control, and manage private and public cloud infrastructures made up of scale-up enterprise virtualization platforms, scale-out OpenStack cloud infrastructures, and public clouds including Azure. </a:t>
            </a:r>
            <a:r>
              <a:rPr lang="en-US" sz="1200" kern="1200" baseline="0" dirty="0">
                <a:solidFill>
                  <a:schemeClr val="tx1"/>
                </a:solidFill>
                <a:effectLst/>
                <a:latin typeface="+mn-lt"/>
                <a:ea typeface="+mn-ea"/>
                <a:cs typeface="+mn-cs"/>
              </a:rPr>
              <a:t> Today, e</a:t>
            </a:r>
            <a:r>
              <a:rPr lang="en-US" sz="1200" dirty="0">
                <a:latin typeface="+mn-lt"/>
              </a:rPr>
              <a:t>xisting customers can extend management into Azure and integrate CloudForms with their existing management tools to create a truly unified Hybrid Cloud management platform.</a:t>
            </a:r>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419"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 the future, CloudForms 4.1 will</a:t>
            </a:r>
            <a:r>
              <a:rPr lang="en-US" sz="1200" baseline="0" dirty="0">
                <a:solidFill>
                  <a:schemeClr val="tx1"/>
                </a:solidFill>
              </a:rPr>
              <a:t> introduce</a:t>
            </a:r>
            <a:r>
              <a:rPr lang="en-US" sz="1200" dirty="0">
                <a:solidFill>
                  <a:schemeClr val="tx1"/>
                </a:solidFill>
              </a:rPr>
              <a:t> expanded Hybrid Cloud management capabilities for Azure that will include Smart State analysis making</a:t>
            </a:r>
            <a:r>
              <a:rPr lang="en-US" sz="1200" baseline="0" dirty="0">
                <a:solidFill>
                  <a:schemeClr val="tx1"/>
                </a:solidFill>
              </a:rPr>
              <a:t> </a:t>
            </a:r>
            <a:r>
              <a:rPr lang="en-US" sz="1200" dirty="0">
                <a:solidFill>
                  <a:schemeClr val="tx1"/>
                </a:solidFill>
              </a:rPr>
              <a:t>Azure</a:t>
            </a:r>
            <a:r>
              <a:rPr lang="en-US" sz="1200" baseline="0" dirty="0">
                <a:solidFill>
                  <a:schemeClr val="tx1"/>
                </a:solidFill>
              </a:rPr>
              <a:t> the only public cloud with this capability.</a:t>
            </a:r>
            <a:endParaRPr lang="en-US" sz="1100" dirty="0"/>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526982" lvl="1" indent="-285750">
              <a:spcBef>
                <a:spcPts val="600"/>
              </a:spcBef>
              <a:spcAft>
                <a:spcPts val="600"/>
              </a:spcAft>
              <a:buFont typeface="Arial" charset="0"/>
              <a:buChar char="•"/>
            </a:pPr>
            <a:r>
              <a:rPr lang="en-US" sz="1800" dirty="0">
                <a:solidFill>
                  <a:schemeClr val="tx1"/>
                </a:solidFill>
              </a:rPr>
              <a:t>Bring existing subscriptions to Azure via the </a:t>
            </a:r>
            <a:r>
              <a:rPr lang="en-US" sz="1800" b="1" dirty="0">
                <a:solidFill>
                  <a:schemeClr val="tx1"/>
                </a:solidFill>
              </a:rPr>
              <a:t>Red Hat Cloud Access</a:t>
            </a:r>
            <a:r>
              <a:rPr lang="en-US" sz="1800" dirty="0">
                <a:solidFill>
                  <a:schemeClr val="tx1"/>
                </a:solidFill>
              </a:rPr>
              <a:t> program while maintaining existing support relationship directly with Red Hat</a:t>
            </a:r>
          </a:p>
          <a:p>
            <a:pPr marL="526982" lvl="1" indent="-285750">
              <a:spcBef>
                <a:spcPts val="600"/>
              </a:spcBef>
              <a:spcAft>
                <a:spcPts val="600"/>
              </a:spcAft>
              <a:buFont typeface="Arial" charset="0"/>
              <a:buChar char="•"/>
            </a:pPr>
            <a:r>
              <a:rPr lang="en-US" sz="1800" dirty="0">
                <a:solidFill>
                  <a:schemeClr val="tx1"/>
                </a:solidFill>
              </a:rPr>
              <a:t>CloudForms 4.0 expands its managed platform support to include Azure (ARM) providing core lifecycle management capabilities for those workloads</a:t>
            </a:r>
          </a:p>
          <a:p>
            <a:pPr marL="526982" lvl="1" indent="-285750">
              <a:spcBef>
                <a:spcPts val="600"/>
              </a:spcBef>
              <a:spcAft>
                <a:spcPts val="600"/>
              </a:spcAft>
              <a:buFont typeface="Arial" charset="0"/>
              <a:buChar char="•"/>
            </a:pPr>
            <a:r>
              <a:rPr lang="en-US" sz="1800" dirty="0">
                <a:solidFill>
                  <a:schemeClr val="tx1"/>
                </a:solidFill>
              </a:rPr>
              <a:t>Self-service provisioning of Azure resources</a:t>
            </a:r>
          </a:p>
          <a:p>
            <a:pPr marL="526982" lvl="1" indent="-285750">
              <a:spcBef>
                <a:spcPts val="600"/>
              </a:spcBef>
              <a:spcAft>
                <a:spcPts val="600"/>
              </a:spcAft>
              <a:buFont typeface="Arial" charset="0"/>
              <a:buChar char="•"/>
            </a:pPr>
            <a:r>
              <a:rPr lang="en-US" sz="1800" dirty="0">
                <a:solidFill>
                  <a:schemeClr val="tx1"/>
                </a:solidFill>
              </a:rPr>
              <a:t>Intelligent cloud brokering to control VM placement</a:t>
            </a:r>
          </a:p>
          <a:p>
            <a:pPr marL="526982" lvl="1" indent="-285750">
              <a:spcBef>
                <a:spcPts val="600"/>
              </a:spcBef>
              <a:spcAft>
                <a:spcPts val="600"/>
              </a:spcAft>
              <a:buFont typeface="Arial" charset="0"/>
              <a:buChar char="•"/>
            </a:pPr>
            <a:r>
              <a:rPr lang="en-US" sz="1800" dirty="0">
                <a:solidFill>
                  <a:schemeClr val="tx1"/>
                </a:solidFill>
              </a:rPr>
              <a:t>Unified management with Microsoft System Center VMM &amp; Operations Manager integration</a:t>
            </a:r>
          </a:p>
          <a:p>
            <a:pPr marL="526982" lvl="1" indent="-285750">
              <a:spcBef>
                <a:spcPts val="600"/>
              </a:spcBef>
              <a:spcAft>
                <a:spcPts val="600"/>
              </a:spcAft>
              <a:buFont typeface="Arial" charset="0"/>
              <a:buChar char="•"/>
            </a:pPr>
            <a:r>
              <a:rPr lang="en-US" sz="1800" dirty="0">
                <a:solidFill>
                  <a:schemeClr val="tx1"/>
                </a:solidFill>
              </a:rPr>
              <a:t>(Future) CloudForms 4.1 with expanded Hybrid Cloud management capabilities for Azure including Smart State analysis</a:t>
            </a:r>
            <a:endParaRPr lang="en-US" sz="1600" dirty="0"/>
          </a:p>
          <a:p>
            <a:pPr marL="0" marR="0" lvl="0" indent="0" algn="l" defTabSz="93241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0" cap="none" spc="0" normalizeH="0" baseline="0" noProof="0" smtClean="0">
                <a:ln>
                  <a:noFill/>
                </a:ln>
                <a:solidFill>
                  <a:prstClr val="black"/>
                </a:solidFill>
                <a:effectLst/>
                <a:uLnTx/>
                <a:uFillTx/>
                <a:latin typeface="Times New Roman"/>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uk-UA" sz="18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552408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2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Master" Target="../slideMasters/slideMaster2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emf"/><Relationship Id="rId1" Type="http://schemas.openxmlformats.org/officeDocument/2006/relationships/slideMaster" Target="../slideMasters/slideMaster2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hemeOverride" Target="../theme/themeOverride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2.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3.xml"/><Relationship Id="rId4" Type="http://schemas.openxmlformats.org/officeDocument/2006/relationships/image" Target="../media/image6.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3148862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38164090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352029775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1"/>
            <a:ext cx="8621011"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7"/>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775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endParaRPr lang="es-ES"/>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685845">
              <a:defRPr/>
            </a:pPr>
            <a:fld id="{7D22502A-A825-4951-8050-5C3DB1EDD3E4}" type="datetimeFigureOut">
              <a:rPr lang="es-ES" sz="1324" kern="1200" smtClean="0">
                <a:solidFill>
                  <a:srgbClr val="505050"/>
                </a:solidFill>
                <a:latin typeface="Segoe UI"/>
                <a:ea typeface="+mn-ea"/>
                <a:cs typeface="+mn-cs"/>
              </a:rPr>
              <a:pPr defTabSz="685845">
                <a:defRPr/>
              </a:pPr>
              <a:t>17/10/2016</a:t>
            </a:fld>
            <a:endParaRPr lang="es-ES" sz="1324" kern="1200" dirty="0">
              <a:solidFill>
                <a:srgbClr val="505050"/>
              </a:solidFill>
              <a:latin typeface="Segoe UI"/>
              <a:ea typeface="+mn-ea"/>
              <a:cs typeface="+mn-cs"/>
            </a:endParaRPr>
          </a:p>
        </p:txBody>
      </p:sp>
      <p:sp>
        <p:nvSpPr>
          <p:cNvPr id="5" name="Footer Placeholder 4"/>
          <p:cNvSpPr>
            <a:spLocks noGrp="1"/>
          </p:cNvSpPr>
          <p:nvPr>
            <p:ph type="ftr" sz="quarter" idx="11"/>
          </p:nvPr>
        </p:nvSpPr>
        <p:spPr/>
        <p:txBody>
          <a:bodyPr/>
          <a:lstStyle/>
          <a:p>
            <a:pPr defTabSz="685845">
              <a:defRPr/>
            </a:pPr>
            <a:endParaRPr lang="es-ES" sz="1324" kern="1200" dirty="0">
              <a:solidFill>
                <a:srgbClr val="505050"/>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45">
              <a:defRPr/>
            </a:pPr>
            <a:fld id="{2406A739-689F-4E47-A312-7C07BAE174B4}" type="slidenum">
              <a:rPr lang="es-ES" sz="1324" kern="1200" smtClean="0">
                <a:solidFill>
                  <a:srgbClr val="505050"/>
                </a:solidFill>
                <a:latin typeface="Segoe UI"/>
                <a:ea typeface="+mn-ea"/>
                <a:cs typeface="+mn-cs"/>
              </a:rPr>
              <a:pPr defTabSz="685845">
                <a:defRPr/>
              </a:pPr>
              <a:t>‹#›</a:t>
            </a:fld>
            <a:endParaRPr lang="es-E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3911160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8730" y="4546325"/>
            <a:ext cx="1138326" cy="244625"/>
          </a:xfrm>
          <a:prstGeom prst="rect">
            <a:avLst/>
          </a:prstGeom>
        </p:spPr>
      </p:pic>
    </p:spTree>
    <p:extLst>
      <p:ext uri="{BB962C8B-B14F-4D97-AF65-F5344CB8AC3E}">
        <p14:creationId xmlns:p14="http://schemas.microsoft.com/office/powerpoint/2010/main" val="32603750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6992" y="4546325"/>
            <a:ext cx="1141803" cy="244625"/>
          </a:xfrm>
          <a:prstGeom prst="rect">
            <a:avLst/>
          </a:prstGeom>
        </p:spPr>
      </p:pic>
    </p:spTree>
    <p:extLst>
      <p:ext uri="{BB962C8B-B14F-4D97-AF65-F5344CB8AC3E}">
        <p14:creationId xmlns:p14="http://schemas.microsoft.com/office/powerpoint/2010/main" val="226525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solidFill>
                  <a:srgbClr val="92D050"/>
                </a:solidFill>
                <a:latin typeface="+mj-lt"/>
              </a:defRPr>
            </a:lvl1pPr>
          </a:lstStyle>
          <a:p>
            <a:pPr lvl="0"/>
            <a:r>
              <a:rPr lang="en-US" dirty="0"/>
              <a:t>Speaker Name</a:t>
            </a:r>
          </a:p>
        </p:txBody>
      </p:sp>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94"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8143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6318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9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1579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9182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09"/>
            <a:ext cx="4373751" cy="551252"/>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indent="0" algn="ctr">
              <a:buNone/>
              <a:defRPr>
                <a:solidFill>
                  <a:schemeClr val="tx1">
                    <a:tint val="75000"/>
                  </a:schemeClr>
                </a:solidFill>
              </a:defRPr>
            </a:lvl2pPr>
            <a:lvl3pPr marL="672142" indent="0" algn="ctr">
              <a:buNone/>
              <a:defRPr>
                <a:solidFill>
                  <a:schemeClr val="tx1">
                    <a:tint val="75000"/>
                  </a:schemeClr>
                </a:solidFill>
              </a:defRPr>
            </a:lvl3pPr>
            <a:lvl4pPr marL="1008211" indent="0" algn="ctr">
              <a:buNone/>
              <a:defRPr>
                <a:solidFill>
                  <a:schemeClr val="tx1">
                    <a:tint val="75000"/>
                  </a:schemeClr>
                </a:solidFill>
              </a:defRPr>
            </a:lvl4pPr>
            <a:lvl5pPr marL="1344282" indent="0" algn="ctr">
              <a:buNone/>
              <a:defRPr>
                <a:solidFill>
                  <a:schemeClr val="tx1">
                    <a:tint val="75000"/>
                  </a:schemeClr>
                </a:solidFill>
              </a:defRPr>
            </a:lvl5pPr>
            <a:lvl6pPr marL="1680352" indent="0" algn="ctr">
              <a:buNone/>
              <a:defRPr>
                <a:solidFill>
                  <a:schemeClr val="tx1">
                    <a:tint val="75000"/>
                  </a:schemeClr>
                </a:solidFill>
              </a:defRPr>
            </a:lvl6pPr>
            <a:lvl7pPr marL="2016424" indent="0" algn="ctr">
              <a:buNone/>
              <a:defRPr>
                <a:solidFill>
                  <a:schemeClr val="tx1">
                    <a:tint val="75000"/>
                  </a:schemeClr>
                </a:solidFill>
              </a:defRPr>
            </a:lvl7pPr>
            <a:lvl8pPr marL="2352493" indent="0" algn="ctr">
              <a:buNone/>
              <a:defRPr>
                <a:solidFill>
                  <a:schemeClr val="tx1">
                    <a:tint val="75000"/>
                  </a:schemeClr>
                </a:solidFill>
              </a:defRPr>
            </a:lvl8pPr>
            <a:lvl9pPr marL="2688563"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46"/>
            <a:ext cx="8255746" cy="551252"/>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6"/>
            <a:ext cx="3527752"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4" y="336818"/>
            <a:ext cx="3243982" cy="424016"/>
          </a:xfrm>
          <a:prstGeom prst="rect">
            <a:avLst/>
          </a:prstGeom>
        </p:spPr>
      </p:pic>
      <p:sp>
        <p:nvSpPr>
          <p:cNvPr id="16" name="Text Placeholder 15"/>
          <p:cNvSpPr>
            <a:spLocks noGrp="1"/>
          </p:cNvSpPr>
          <p:nvPr>
            <p:ph type="body" sz="quarter" idx="11" hasCustomPrompt="1"/>
          </p:nvPr>
        </p:nvSpPr>
        <p:spPr>
          <a:xfrm>
            <a:off x="201931" y="4041964"/>
            <a:ext cx="4373753" cy="429039"/>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803"/>
            <a:ext cx="4373752" cy="469820"/>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41963759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73039632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1700142"/>
      </p:ext>
    </p:extLst>
  </p:cSld>
  <p:clrMapOvr>
    <a:masterClrMapping/>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3197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1767141"/>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66293"/>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21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46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344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4311"/>
            <a:ext cx="8740141"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18121"/>
      </p:ext>
    </p:extLst>
  </p:cSld>
  <p:clrMapOvr>
    <a:masterClrMapping/>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234249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27708508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0"/>
            <a:ext cx="8363938" cy="168738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2171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36163" y="4827931"/>
            <a:ext cx="2894704" cy="100864"/>
          </a:xfrm>
          <a:prstGeom prst="rect">
            <a:avLst/>
          </a:prstGeom>
        </p:spPr>
        <p:txBody>
          <a:bodyPr/>
          <a:lstStyle/>
          <a:p>
            <a:pPr defTabSz="685845">
              <a:defRPr/>
            </a:pPr>
            <a:r>
              <a:rPr lang="en-US" sz="1324" kern="1200">
                <a:solidFill>
                  <a:srgbClr val="505050"/>
                </a:solidFill>
                <a:latin typeface="Segoe UI"/>
                <a:ea typeface="+mn-ea"/>
                <a:cs typeface="+mn-cs"/>
              </a:rPr>
              <a:t>Microsoft Confidential</a:t>
            </a:r>
            <a:endParaRPr lang="en-US" sz="1324" kern="1200" dirty="0">
              <a:solidFill>
                <a:srgbClr val="505050"/>
              </a:solidFill>
              <a:latin typeface="Segoe UI"/>
              <a:ea typeface="+mn-ea"/>
              <a:cs typeface="+mn-cs"/>
            </a:endParaRPr>
          </a:p>
        </p:txBody>
      </p:sp>
      <p:sp>
        <p:nvSpPr>
          <p:cNvPr id="5" name="Slide Number Placeholder 4"/>
          <p:cNvSpPr>
            <a:spLocks noGrp="1"/>
          </p:cNvSpPr>
          <p:nvPr>
            <p:ph type="sldNum" sz="quarter" idx="11"/>
          </p:nvPr>
        </p:nvSpPr>
        <p:spPr>
          <a:xfrm>
            <a:off x="8525376" y="4827931"/>
            <a:ext cx="416696" cy="100864"/>
          </a:xfrm>
          <a:prstGeom prst="rect">
            <a:avLst/>
          </a:prstGeom>
        </p:spPr>
        <p:txBody>
          <a:bodyPr/>
          <a:lstStyle/>
          <a:p>
            <a:pPr defTabSz="685962">
              <a:defRPr/>
            </a:pPr>
            <a:fld id="{27258FFF-F925-446B-8502-81C933981705}" type="slidenum">
              <a:rPr lang="en-US" sz="1324" kern="1200" smtClean="0">
                <a:solidFill>
                  <a:srgbClr val="505050"/>
                </a:solidFill>
                <a:latin typeface="Segoe UI"/>
                <a:ea typeface="+mn-ea"/>
                <a:cs typeface="+mn-cs"/>
              </a:rPr>
              <a:pPr defTabSz="685962">
                <a:defRPr/>
              </a:pPr>
              <a:t>‹#›</a:t>
            </a:fld>
            <a:endParaRPr lang="en-U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155650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8572506" y="4858406"/>
            <a:ext cx="571499" cy="285094"/>
          </a:xfrm>
          <a:prstGeom prst="rect">
            <a:avLst/>
          </a:prstGeom>
        </p:spPr>
        <p:txBody>
          <a:bodyPr/>
          <a:lstStyle/>
          <a:p>
            <a:pPr defTabSz="685845">
              <a:lnSpc>
                <a:spcPct val="90000"/>
              </a:lnSpc>
              <a:defRPr/>
            </a:pPr>
            <a:fld id="{1BC86A1F-E589-44B2-A543-2EC98F5547A7}" type="slidenum">
              <a:rPr lang="en-US" sz="1324" kern="1200" smtClean="0">
                <a:solidFill>
                  <a:srgbClr val="505050"/>
                </a:solidFill>
                <a:latin typeface="Segoe UI"/>
                <a:ea typeface="+mn-ea"/>
                <a:cs typeface="+mn-cs"/>
              </a:rPr>
              <a:pPr defTabSz="685845">
                <a:lnSpc>
                  <a:spcPct val="90000"/>
                </a:lnSpc>
                <a:defRPr/>
              </a:pPr>
              <a:t>‹#›</a:t>
            </a:fld>
            <a:endParaRPr lang="en-US" sz="1324" kern="1200" dirty="0">
              <a:solidFill>
                <a:srgbClr val="505050"/>
              </a:solidFill>
              <a:latin typeface="Segoe UI"/>
              <a:ea typeface="+mn-ea"/>
              <a:cs typeface="+mn-cs"/>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5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595699" y="1197631"/>
            <a:ext cx="6936027" cy="498598"/>
          </a:xfrm>
          <a:prstGeom prst="rect">
            <a:avLst/>
          </a:prstGeom>
        </p:spPr>
        <p:txBody>
          <a:bodyPr lIns="0" tIns="71428" rIns="142857" bIns="71428" anchor="ctr" anchorCtr="0">
            <a:noAutofit/>
          </a:bodyPr>
          <a:lstStyle>
            <a:lvl1pPr algn="l">
              <a:lnSpc>
                <a:spcPct val="90000"/>
              </a:lnSpc>
              <a:defRPr sz="2024">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575177" y="481695"/>
            <a:ext cx="6966810" cy="1033983"/>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5023" b="0" i="0" u="none" strike="noStrike" kern="1200" cap="none" spc="-5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595701" y="1800971"/>
            <a:ext cx="4103521" cy="938956"/>
          </a:xfrm>
          <a:prstGeom prst="rect">
            <a:avLst/>
          </a:prstGeom>
        </p:spPr>
        <p:txBody>
          <a:bodyPr lIns="0" tIns="71428" rIns="142857" bIns="71428"/>
          <a:lstStyle>
            <a:lvl1pPr marL="240976" indent="-240976">
              <a:spcBef>
                <a:spcPts val="0"/>
              </a:spcBef>
              <a:buClr>
                <a:schemeClr val="accent1"/>
              </a:buClr>
              <a:buFont typeface="Wingdings" pitchFamily="2" charset="2"/>
              <a:buChar char="§"/>
              <a:defRPr lang="en-US" sz="1424"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25" y="4795019"/>
            <a:ext cx="1157681" cy="383261"/>
          </a:xfrm>
          <a:prstGeom prst="rect">
            <a:avLst/>
          </a:prstGeom>
        </p:spPr>
      </p:pic>
    </p:spTree>
    <p:extLst>
      <p:ext uri="{BB962C8B-B14F-4D97-AF65-F5344CB8AC3E}">
        <p14:creationId xmlns:p14="http://schemas.microsoft.com/office/powerpoint/2010/main" val="2672578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3394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2286000" y="4858405"/>
            <a:ext cx="6286500" cy="285095"/>
          </a:xfrm>
          <a:prstGeom prst="rect">
            <a:avLst/>
          </a:prstGeom>
        </p:spPr>
        <p:txBody>
          <a:bodyPr/>
          <a:lstStyle/>
          <a:p>
            <a:pPr defTabSz="672358">
              <a:defRPr/>
            </a:pPr>
            <a:endParaRPr lang="en-US" sz="1324" dirty="0">
              <a:solidFill>
                <a:srgbClr val="505050"/>
              </a:solidFill>
              <a:latin typeface="Segoe UI"/>
              <a:ea typeface="+mn-ea"/>
              <a:cs typeface="+mn-cs"/>
            </a:endParaRPr>
          </a:p>
        </p:txBody>
      </p:sp>
      <p:sp>
        <p:nvSpPr>
          <p:cNvPr id="5" name="Slide Number Placeholder 4"/>
          <p:cNvSpPr>
            <a:spLocks noGrp="1"/>
          </p:cNvSpPr>
          <p:nvPr>
            <p:ph type="sldNum" sz="quarter" idx="12"/>
          </p:nvPr>
        </p:nvSpPr>
        <p:spPr>
          <a:xfrm>
            <a:off x="8572500" y="4858940"/>
            <a:ext cx="571499" cy="284560"/>
          </a:xfrm>
          <a:prstGeom prst="rect">
            <a:avLst/>
          </a:prstGeom>
        </p:spPr>
        <p:txBody>
          <a:bodyPr/>
          <a:lstStyle/>
          <a:p>
            <a:pPr defTabSz="672358">
              <a:defRPr/>
            </a:pPr>
            <a:fld id="{6A4C1A4A-E5E6-4CC1-B72C-A20A4EB3E2D2}" type="slidenum">
              <a:rPr lang="en-US" sz="1324" smtClean="0">
                <a:solidFill>
                  <a:srgbClr val="505050"/>
                </a:solidFill>
                <a:latin typeface="Segoe UI"/>
                <a:ea typeface="+mn-ea"/>
                <a:cs typeface="+mn-cs"/>
              </a:rPr>
              <a:pPr defTabSz="672358">
                <a:defRPr/>
              </a:pPr>
              <a:t>‹#›</a:t>
            </a:fld>
            <a:endParaRPr lang="en-US" sz="1324" dirty="0">
              <a:solidFill>
                <a:srgbClr val="505050"/>
              </a:solidFill>
              <a:latin typeface="Segoe UI"/>
              <a:ea typeface="+mn-ea"/>
              <a:cs typeface="+mn-cs"/>
            </a:endParaRPr>
          </a:p>
        </p:txBody>
      </p:sp>
      <p:sp>
        <p:nvSpPr>
          <p:cNvPr id="6" name="Text Placeholder 5"/>
          <p:cNvSpPr>
            <a:spLocks noGrp="1"/>
          </p:cNvSpPr>
          <p:nvPr>
            <p:ph type="body" sz="quarter" idx="13" hasCustomPrompt="1"/>
          </p:nvPr>
        </p:nvSpPr>
        <p:spPr>
          <a:xfrm>
            <a:off x="1" y="430203"/>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236" indent="0">
              <a:buNone/>
              <a:defRPr/>
            </a:lvl2pPr>
            <a:lvl3pPr marL="441318" indent="0">
              <a:buNone/>
              <a:defRPr/>
            </a:lvl3pPr>
            <a:lvl4pPr marL="652554" indent="0">
              <a:buNone/>
              <a:defRPr/>
            </a:lvl4pPr>
            <a:lvl5pPr marL="829080" indent="0">
              <a:buNone/>
              <a:defRPr/>
            </a:lvl5pPr>
          </a:lstStyle>
          <a:p>
            <a:pPr lvl="0"/>
            <a:r>
              <a:rPr lang="en-US" dirty="0"/>
              <a:t>Click to add subtitle</a:t>
            </a:r>
          </a:p>
        </p:txBody>
      </p:sp>
    </p:spTree>
    <p:extLst>
      <p:ext uri="{BB962C8B-B14F-4D97-AF65-F5344CB8AC3E}">
        <p14:creationId xmlns:p14="http://schemas.microsoft.com/office/powerpoint/2010/main" val="15083235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53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5539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5"/>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35783352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6160" y="318623"/>
            <a:ext cx="958865" cy="210140"/>
          </a:xfrm>
          <a:prstGeom prst="rect">
            <a:avLst/>
          </a:prstGeom>
        </p:spPr>
      </p:pic>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7021323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6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1019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lvl1pPr marL="249800" indent="-249800">
              <a:buFont typeface="+mj-lt"/>
              <a:buAutoNum type="arabicPeriod"/>
              <a:defRPr/>
            </a:lvl1pPr>
            <a:lvl2pPr marL="543957" indent="-204276">
              <a:buFont typeface="+mj-lt"/>
              <a:buAutoNum type="alphaLcPeriod"/>
              <a:defRPr/>
            </a:lvl2pPr>
            <a:lvl3pPr marL="755236" indent="-165755">
              <a:buFont typeface="+mj-lt"/>
              <a:buAutoNum type="romanLcPeriod"/>
              <a:defRPr/>
            </a:lvl3pPr>
            <a:lvl4pPr marL="922158" indent="-164588">
              <a:buFont typeface="+mj-lt"/>
              <a:buAutoNum type="arabicParenR"/>
              <a:defRPr/>
            </a:lvl4pPr>
            <a:lvl5pPr marL="1094917" indent="-168090">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2712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648768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165253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337826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9407214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87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6544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8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144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815284"/>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247803256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6251478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71638999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4" name="Picture 3"/>
          <p:cNvPicPr>
            <a:picLocks noChangeAspect="1"/>
          </p:cNvPicPr>
          <p:nvPr userDrawn="1"/>
        </p:nvPicPr>
        <p:blipFill>
          <a:blip r:embed="rId3"/>
          <a:stretch>
            <a:fillRect/>
          </a:stretch>
        </p:blipFill>
        <p:spPr>
          <a:xfrm>
            <a:off x="1095311" y="1194611"/>
            <a:ext cx="6953380" cy="2754279"/>
          </a:xfrm>
          <a:prstGeom prst="rect">
            <a:avLst/>
          </a:prstGeom>
        </p:spPr>
      </p:pic>
    </p:spTree>
    <p:extLst>
      <p:ext uri="{BB962C8B-B14F-4D97-AF65-F5344CB8AC3E}">
        <p14:creationId xmlns:p14="http://schemas.microsoft.com/office/powerpoint/2010/main" val="1286484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572001" y="764559"/>
            <a:ext cx="4030720" cy="381791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4410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457077" y="559932"/>
            <a:ext cx="4148789" cy="40236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504587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4504768" y="218327"/>
            <a:ext cx="4033868" cy="43606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437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123589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639231" y="808721"/>
            <a:ext cx="4001068" cy="37757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656341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666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19448" y="621771"/>
            <a:ext cx="4250691" cy="402325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05566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331961667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504769" y="554530"/>
            <a:ext cx="4169797" cy="409049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86261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7" name="Picture 6"/>
          <p:cNvPicPr>
            <a:picLocks noChangeAspect="1"/>
          </p:cNvPicPr>
          <p:nvPr userDrawn="1"/>
        </p:nvPicPr>
        <p:blipFill>
          <a:blip r:embed="rId3"/>
          <a:stretch>
            <a:fillRect/>
          </a:stretch>
        </p:blipFill>
        <p:spPr>
          <a:xfrm>
            <a:off x="4602099" y="1160589"/>
            <a:ext cx="4205743" cy="3424924"/>
          </a:xfrm>
          <a:prstGeom prst="rect">
            <a:avLst/>
          </a:prstGeom>
        </p:spPr>
      </p:pic>
    </p:spTree>
    <p:extLst>
      <p:ext uri="{BB962C8B-B14F-4D97-AF65-F5344CB8AC3E}">
        <p14:creationId xmlns:p14="http://schemas.microsoft.com/office/powerpoint/2010/main" val="421123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100316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8359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9540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686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53908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6"/>
            <a:ext cx="5916339" cy="1344818"/>
          </a:xfrm>
          <a:noFill/>
        </p:spPr>
        <p:txBody>
          <a:bodyPr lIns="146304" tIns="91440" rIns="146304" bIns="91440" anchor="t" anchorCtr="0"/>
          <a:lstStyle>
            <a:lvl1pPr>
              <a:defRPr sz="3970" spc="-74" baseline="0">
                <a:solidFill>
                  <a:schemeClr val="tx1"/>
                </a:solidFill>
              </a:defRPr>
            </a:lvl1pPr>
          </a:lstStyle>
          <a:p>
            <a:r>
              <a:rPr lang="en-US" dirty="0"/>
              <a:t>Section title</a:t>
            </a:r>
          </a:p>
        </p:txBody>
      </p:sp>
    </p:spTree>
    <p:extLst>
      <p:ext uri="{BB962C8B-B14F-4D97-AF65-F5344CB8AC3E}">
        <p14:creationId xmlns:p14="http://schemas.microsoft.com/office/powerpoint/2010/main" val="10065909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0919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4572001" y="764559"/>
            <a:ext cx="4030720" cy="381791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2932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953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4457077" y="559932"/>
            <a:ext cx="4148789" cy="40236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5220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4504768" y="218327"/>
            <a:ext cx="4033868" cy="43606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55485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8933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4639231" y="808721"/>
            <a:ext cx="4001068" cy="37757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13643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6" y="2123474"/>
            <a:ext cx="410110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948940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4419448" y="621771"/>
            <a:ext cx="4250691" cy="402325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7285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4504769" y="554530"/>
            <a:ext cx="4169797" cy="40904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60135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4602099" y="1160589"/>
            <a:ext cx="4205743" cy="342492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6064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84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40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45395" y="2218369"/>
            <a:ext cx="2417895" cy="518021"/>
          </a:xfrm>
          <a:prstGeom prst="rect">
            <a:avLst/>
          </a:prstGeom>
        </p:spPr>
      </p:pic>
    </p:spTree>
    <p:extLst>
      <p:ext uri="{BB962C8B-B14F-4D97-AF65-F5344CB8AC3E}">
        <p14:creationId xmlns:p14="http://schemas.microsoft.com/office/powerpoint/2010/main" val="1780198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27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0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45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88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15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58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02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32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873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38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34863989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838584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122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740570"/>
            <a:ext cx="4629150" cy="517065"/>
          </a:xfrm>
        </p:spPr>
        <p:txBody>
          <a:bodyPr/>
          <a:lstStyle>
            <a:lvl1pPr marL="0" indent="0">
              <a:buNone/>
              <a:defRPr sz="2400"/>
            </a:lvl1pPr>
            <a:lvl2pPr marL="342803" indent="0">
              <a:buNone/>
              <a:defRPr sz="2100"/>
            </a:lvl2pPr>
            <a:lvl3pPr marL="685607" indent="0">
              <a:buNone/>
              <a:defRPr sz="1800"/>
            </a:lvl3pPr>
            <a:lvl4pPr marL="1028410" indent="0">
              <a:buNone/>
              <a:defRPr sz="1500"/>
            </a:lvl4pPr>
            <a:lvl5pPr marL="1371213" indent="0">
              <a:buNone/>
              <a:defRPr sz="1500"/>
            </a:lvl5pPr>
            <a:lvl6pPr marL="1714017" indent="0">
              <a:buNone/>
              <a:defRPr sz="1500"/>
            </a:lvl6pPr>
            <a:lvl7pPr marL="2056820" indent="0">
              <a:buNone/>
              <a:defRPr sz="1500"/>
            </a:lvl7pPr>
            <a:lvl8pPr marL="2399623" indent="0">
              <a:buNone/>
              <a:defRPr sz="1500"/>
            </a:lvl8pPr>
            <a:lvl9pPr marL="2742426" indent="0">
              <a:buNone/>
              <a:defRPr sz="1500"/>
            </a:lvl9pPr>
          </a:lstStyle>
          <a:p>
            <a:endParaRPr lang="en-US"/>
          </a:p>
        </p:txBody>
      </p:sp>
      <p:sp>
        <p:nvSpPr>
          <p:cNvPr id="4" name="Text Placeholder 3"/>
          <p:cNvSpPr>
            <a:spLocks noGrp="1"/>
          </p:cNvSpPr>
          <p:nvPr>
            <p:ph type="body" sz="half" idx="2"/>
          </p:nvPr>
        </p:nvSpPr>
        <p:spPr>
          <a:xfrm>
            <a:off x="629843" y="1543051"/>
            <a:ext cx="2949178" cy="350865"/>
          </a:xfrm>
        </p:spPr>
        <p:txBody>
          <a:bodyPr/>
          <a:lstStyle>
            <a:lvl1pPr marL="0" indent="0">
              <a:buNone/>
              <a:defRPr sz="1200"/>
            </a:lvl1pPr>
            <a:lvl2pPr marL="342803" indent="0">
              <a:buNone/>
              <a:defRPr sz="1050"/>
            </a:lvl2pPr>
            <a:lvl3pPr marL="685607" indent="0">
              <a:buNone/>
              <a:defRPr sz="900"/>
            </a:lvl3pPr>
            <a:lvl4pPr marL="1028410" indent="0">
              <a:buNone/>
              <a:defRPr sz="750"/>
            </a:lvl4pPr>
            <a:lvl5pPr marL="1371213" indent="0">
              <a:buNone/>
              <a:defRPr sz="750"/>
            </a:lvl5pPr>
            <a:lvl6pPr marL="1714017" indent="0">
              <a:buNone/>
              <a:defRPr sz="750"/>
            </a:lvl6pPr>
            <a:lvl7pPr marL="2056820" indent="0">
              <a:buNone/>
              <a:defRPr sz="750"/>
            </a:lvl7pPr>
            <a:lvl8pPr marL="2399623" indent="0">
              <a:buNone/>
              <a:defRPr sz="750"/>
            </a:lvl8pPr>
            <a:lvl9pPr marL="274242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607">
              <a:defRPr/>
            </a:pPr>
            <a:fld id="{C59C6271-ED64-4C02-B9BC-4C02ADBDD423}" type="datetimeFigureOut">
              <a:rPr lang="en-US" sz="900" smtClean="0">
                <a:solidFill>
                  <a:prstClr val="black">
                    <a:tint val="75000"/>
                  </a:prstClr>
                </a:solidFill>
                <a:latin typeface="Calibri" panose="020F0502020204030204"/>
              </a:rPr>
              <a:pPr defTabSz="685607">
                <a:defRPr/>
              </a:pPr>
              <a:t>10/17/2016</a:t>
            </a:fld>
            <a:endParaRPr lang="en-US" sz="9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685607">
              <a:defRPr/>
            </a:pPr>
            <a:endParaRPr lang="en-US" sz="900">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algn="r" defTabSz="685607">
              <a:defRPr/>
            </a:pPr>
            <a:fld id="{11A63FAA-AB64-406E-890B-ED47F6FD6EC9}" type="slidenum">
              <a:rPr lang="en-US" sz="900" smtClean="0">
                <a:solidFill>
                  <a:prstClr val="black">
                    <a:tint val="75000"/>
                  </a:prstClr>
                </a:solidFill>
                <a:latin typeface="Calibri" panose="020F0502020204030204"/>
              </a:rPr>
              <a:pPr algn="r" defTabSz="685607">
                <a:defRPr/>
              </a:pPr>
              <a:t>‹#›</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7232175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0"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78"/>
            <a:ext cx="4373751" cy="551113"/>
          </a:xfrm>
        </p:spPr>
        <p:txBody>
          <a:bodyPr anchor="ctr"/>
          <a:lstStyle>
            <a:lvl1pPr marL="0" indent="0" algn="l">
              <a:buNone/>
              <a:defRPr kumimoji="0" lang="en-US" sz="2646"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39" indent="0" algn="ctr">
              <a:buNone/>
              <a:defRPr>
                <a:solidFill>
                  <a:schemeClr val="tx1">
                    <a:tint val="75000"/>
                  </a:schemeClr>
                </a:solidFill>
              </a:defRPr>
            </a:lvl2pPr>
            <a:lvl3pPr marL="672081" indent="0" algn="ctr">
              <a:buNone/>
              <a:defRPr>
                <a:solidFill>
                  <a:schemeClr val="tx1">
                    <a:tint val="75000"/>
                  </a:schemeClr>
                </a:solidFill>
              </a:defRPr>
            </a:lvl3pPr>
            <a:lvl4pPr marL="1008120" indent="0" algn="ctr">
              <a:buNone/>
              <a:defRPr>
                <a:solidFill>
                  <a:schemeClr val="tx1">
                    <a:tint val="75000"/>
                  </a:schemeClr>
                </a:solidFill>
              </a:defRPr>
            </a:lvl4pPr>
            <a:lvl5pPr marL="1344161" indent="0" algn="ctr">
              <a:buNone/>
              <a:defRPr>
                <a:solidFill>
                  <a:schemeClr val="tx1">
                    <a:tint val="75000"/>
                  </a:schemeClr>
                </a:solidFill>
              </a:defRPr>
            </a:lvl5pPr>
            <a:lvl6pPr marL="1680200" indent="0" algn="ctr">
              <a:buNone/>
              <a:defRPr>
                <a:solidFill>
                  <a:schemeClr val="tx1">
                    <a:tint val="75000"/>
                  </a:schemeClr>
                </a:solidFill>
              </a:defRPr>
            </a:lvl6pPr>
            <a:lvl7pPr marL="2016242" indent="0" algn="ctr">
              <a:buNone/>
              <a:defRPr>
                <a:solidFill>
                  <a:schemeClr val="tx1">
                    <a:tint val="75000"/>
                  </a:schemeClr>
                </a:solidFill>
              </a:defRPr>
            </a:lvl7pPr>
            <a:lvl8pPr marL="2352281" indent="0" algn="ctr">
              <a:buNone/>
              <a:defRPr>
                <a:solidFill>
                  <a:schemeClr val="tx1">
                    <a:tint val="75000"/>
                  </a:schemeClr>
                </a:solidFill>
              </a:defRPr>
            </a:lvl8pPr>
            <a:lvl9pPr marL="2688321"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515"/>
            <a:ext cx="8255746" cy="551113"/>
          </a:xfrm>
        </p:spPr>
        <p:txBody>
          <a:bodyPr anchor="ctr"/>
          <a:lstStyle>
            <a:lvl1pPr marL="0" indent="0">
              <a:buNone/>
              <a:defRPr kumimoji="0" lang="en-US" sz="2646"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1" y="132656"/>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2"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138784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87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499494"/>
      </p:ext>
    </p:extLst>
  </p:cSld>
  <p:clrMapOvr>
    <a:masterClrMapping/>
  </p:clrMapOvr>
  <p:transition advClick="0">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20732"/>
      </p:ext>
    </p:extLst>
  </p:cSld>
  <p:clrMapOvr>
    <a:masterClrMapping/>
  </p:clrMapOvr>
  <p:transition advClick="0">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732946"/>
      </p:ext>
    </p:extLst>
  </p:cSld>
  <p:clrMapOvr>
    <a:masterClrMapping/>
  </p:clrMapOvr>
  <p:transition advClick="0">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459314"/>
      </p:ext>
    </p:extLst>
  </p:cSld>
  <p:clrMapOvr>
    <a:masterClrMapping/>
  </p:clrMapOvr>
  <p:transition advClick="0">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7538"/>
      </p:ext>
    </p:extLst>
  </p:cSld>
  <p:clrMapOvr>
    <a:masterClrMapping/>
  </p:clrMapOvr>
  <p:transition advClick="0">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1205938"/>
      </p:ext>
    </p:extLst>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33350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320451"/>
      </p:ext>
    </p:extLst>
  </p:cSld>
  <p:clrMapOvr>
    <a:masterClrMapping/>
  </p:clrMapOvr>
  <p:transition advClick="0">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325505"/>
      </p:ext>
    </p:extLst>
  </p:cSld>
  <p:clrMapOvr>
    <a:masterClrMapping/>
  </p:clrMapOvr>
  <p:transition advClick="0">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575389"/>
      </p:ext>
    </p:extLst>
  </p:cSld>
  <p:clrMapOvr>
    <a:masterClrMapping/>
  </p:clrMapOvr>
  <p:transition advClick="0">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54594"/>
      </p:ext>
    </p:extLst>
  </p:cSld>
  <p:clrMapOvr>
    <a:masterClrMapping/>
  </p:clrMapOvr>
  <p:transition advClick="0">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dirty="0"/>
              <a:t>Click to edit Master title style</a:t>
            </a:r>
          </a:p>
        </p:txBody>
      </p:sp>
    </p:spTree>
    <p:extLst>
      <p:ext uri="{BB962C8B-B14F-4D97-AF65-F5344CB8AC3E}">
        <p14:creationId xmlns:p14="http://schemas.microsoft.com/office/powerpoint/2010/main" val="1093679629"/>
      </p:ext>
    </p:extLst>
  </p:cSld>
  <p:clrMapOvr>
    <a:masterClrMapping/>
  </p:clrMapOvr>
  <p:transition advClick="0">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2084063807"/>
      </p:ext>
    </p:extLst>
  </p:cSld>
  <p:clrMapOvr>
    <a:masterClrMapping/>
  </p:clrMapOvr>
  <p:transition advClick="0">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671031464"/>
      </p:ext>
    </p:extLst>
  </p:cSld>
  <p:clrMapOvr>
    <a:masterClrMapping/>
  </p:clrMapOvr>
  <p:transition advClick="0">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75076247"/>
      </p:ext>
    </p:extLst>
  </p:cSld>
  <p:clrMapOvr>
    <a:masterClrMapping/>
  </p:clrMapOvr>
  <p:transition advClick="0">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4791355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114609"/>
      </p:ext>
    </p:extLst>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509116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0457" y="145196"/>
            <a:ext cx="7395458" cy="540605"/>
          </a:xfrm>
          <a:noFill/>
        </p:spPr>
        <p:txBody>
          <a:bodyPr lIns="143407" tIns="89629" rIns="143407" bIns="89629" anchor="t" anchorCtr="0">
            <a:normAutofit/>
          </a:bodyPr>
          <a:lstStyle>
            <a:lvl1pPr>
              <a:defRPr sz="3000" spc="-74" baseline="0">
                <a:solidFill>
                  <a:srgbClr val="00B0F0"/>
                </a:solidFill>
              </a:defRPr>
            </a:lvl1pPr>
          </a:lstStyle>
          <a:p>
            <a:r>
              <a:rPr lang="en-US" dirty="0"/>
              <a:t>Presentation title</a:t>
            </a:r>
          </a:p>
        </p:txBody>
      </p:sp>
    </p:spTree>
    <p:extLst>
      <p:ext uri="{BB962C8B-B14F-4D97-AF65-F5344CB8AC3E}">
        <p14:creationId xmlns:p14="http://schemas.microsoft.com/office/powerpoint/2010/main" val="16551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4"/>
            <a:ext cx="7395505" cy="1345411"/>
          </a:xfrm>
          <a:noFill/>
        </p:spPr>
        <p:txBody>
          <a:bodyPr lIns="179259" tIns="143407" rIns="179259" bIns="143407">
            <a:noAutofit/>
          </a:bodyPr>
          <a:lstStyle>
            <a:lvl1pPr marL="0" indent="0">
              <a:spcBef>
                <a:spcPts val="0"/>
              </a:spcBef>
              <a:buNone/>
              <a:defRPr sz="26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4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3" y="2112705"/>
            <a:ext cx="8275833" cy="1790700"/>
          </a:xfrm>
        </p:spPr>
        <p:txBody>
          <a:bodyPr anchor="b">
            <a:noAutofit/>
          </a:bodyPr>
          <a:lstStyle>
            <a:lvl1pPr algn="l">
              <a:defRPr sz="17918">
                <a:solidFill>
                  <a:schemeClr val="bg1"/>
                </a:solidFill>
              </a:defRPr>
            </a:lvl1pPr>
          </a:lstStyle>
          <a:p>
            <a:r>
              <a:rPr lang="en-US" dirty="0"/>
              <a:t>web</a:t>
            </a:r>
          </a:p>
        </p:txBody>
      </p:sp>
    </p:spTree>
    <p:extLst>
      <p:ext uri="{BB962C8B-B14F-4D97-AF65-F5344CB8AC3E}">
        <p14:creationId xmlns:p14="http://schemas.microsoft.com/office/powerpoint/2010/main" val="544805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05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0084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75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6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1192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03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1" cy="296433"/>
          </a:xfrm>
          <a:prstGeom prst="rect">
            <a:avLst/>
          </a:prstGeom>
          <a:noFill/>
          <a:ln w="12700">
            <a:noFill/>
            <a:miter lim="800000"/>
            <a:headEnd type="none" w="sm" len="sm"/>
            <a:tailEnd type="none" w="sm" len="sm"/>
          </a:ln>
          <a:effectLst/>
        </p:spPr>
        <p:txBody>
          <a:bodyPr vert="horz" wrap="square" lIns="134425" tIns="107540" rIns="134425" bIns="107540" numCol="1" anchor="t" anchorCtr="0" compatLnSpc="1">
            <a:prstTxWarp prst="textNoShape">
              <a:avLst/>
            </a:prstTxWarp>
            <a:spAutoFit/>
          </a:bodyPr>
          <a:lstStyle/>
          <a:p>
            <a:pPr marL="0" marR="0" lvl="0" indent="0" algn="l" defTabSz="68525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5" y="2312739"/>
            <a:ext cx="2420347" cy="519044"/>
          </a:xfrm>
          <a:prstGeom prst="rect">
            <a:avLst/>
          </a:prstGeom>
        </p:spPr>
      </p:pic>
    </p:spTree>
    <p:extLst>
      <p:ext uri="{BB962C8B-B14F-4D97-AF65-F5344CB8AC3E}">
        <p14:creationId xmlns:p14="http://schemas.microsoft.com/office/powerpoint/2010/main" val="3076481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313"/>
          </a:xfrm>
          <a:prstGeom prst="rect">
            <a:avLst/>
          </a:prstGeom>
        </p:spPr>
        <p:txBody>
          <a:bodyPr/>
          <a:lstStyle>
            <a:lvl1pPr marL="213532" indent="-213532">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3" indent="-206532">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5" indent="-21353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0" indent="-16802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45" indent="-16802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4218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3529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63" tIns="91414" rIns="146263" bIns="91414"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63" tIns="109696" rIns="146263" bIns="10969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0" y="4591034"/>
            <a:ext cx="941246" cy="201851"/>
          </a:xfrm>
          <a:prstGeom prst="rect">
            <a:avLst/>
          </a:prstGeom>
        </p:spPr>
      </p:pic>
      <p:sp>
        <p:nvSpPr>
          <p:cNvPr id="7"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291266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1397886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221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444" y="1053"/>
                        <a:ext cx="1443" cy="1050"/>
                      </a:xfrm>
                      <a:prstGeom prst="rect">
                        <a:avLst/>
                      </a:prstGeom>
                    </p:spPr>
                  </p:pic>
                </p:oleObj>
              </mc:Fallback>
            </mc:AlternateContent>
          </a:graphicData>
        </a:graphic>
      </p:graphicFrame>
      <p:sp>
        <p:nvSpPr>
          <p:cNvPr id="2" name="Footer Placeholder 1"/>
          <p:cNvSpPr>
            <a:spLocks noGrp="1"/>
          </p:cNvSpPr>
          <p:nvPr>
            <p:ph type="ftr" sz="quarter" idx="15"/>
          </p:nvPr>
        </p:nvSpPr>
        <p:spPr>
          <a:xfrm>
            <a:off x="2286001" y="4858406"/>
            <a:ext cx="6286500" cy="285095"/>
          </a:xfrm>
        </p:spPr>
        <p:txBody>
          <a:bodyPr/>
          <a:lstStyle/>
          <a:p>
            <a:pPr defTabSz="553765"/>
            <a:endParaRPr lang="en-US" dirty="0">
              <a:solidFill>
                <a:srgbClr val="505050"/>
              </a:solidFill>
            </a:endParaRPr>
          </a:p>
        </p:txBody>
      </p:sp>
      <p:sp>
        <p:nvSpPr>
          <p:cNvPr id="3" name="Slide Number Placeholder 2"/>
          <p:cNvSpPr>
            <a:spLocks noGrp="1"/>
          </p:cNvSpPr>
          <p:nvPr>
            <p:ph type="sldNum" sz="quarter" idx="16"/>
          </p:nvPr>
        </p:nvSpPr>
        <p:spPr>
          <a:xfrm>
            <a:off x="8572503" y="4858406"/>
            <a:ext cx="571499" cy="285095"/>
          </a:xfrm>
        </p:spPr>
        <p:txBody>
          <a:body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17808420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79879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0" y="891884"/>
            <a:ext cx="8740142" cy="1577880"/>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20053211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6327849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8014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3378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cstate="print"/>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34064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cstate="print"/>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913060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4207148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90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846578"/>
          </a:xfrm>
          <a:noFill/>
        </p:spPr>
        <p:txBody>
          <a:bodyPr tIns="91440" bIns="91440" anchor="t" anchorCtr="0">
            <a:spAutoFit/>
          </a:bodyPr>
          <a:lstStyle>
            <a:lvl1pPr>
              <a:defRPr lang="en-US" sz="477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1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289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7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8829559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347289" y="4597217"/>
            <a:ext cx="940072" cy="201851"/>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3307206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2" cy="1567673"/>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2282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426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838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46578"/>
          </a:xfrm>
          <a:noFill/>
        </p:spPr>
        <p:txBody>
          <a:bodyPr tIns="91440" bIns="91440" anchor="t" anchorCtr="0">
            <a:spAutoFit/>
          </a:bodyPr>
          <a:lstStyle>
            <a:lvl1pPr>
              <a:defRPr sz="477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5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1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1349534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529119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94486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919223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9767301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77607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474259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5224722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0655025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72789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868308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8404697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686247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30"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1"/>
            <a:ext cx="6723140" cy="1344245"/>
          </a:xfrm>
          <a:noFill/>
        </p:spPr>
        <p:txBody>
          <a:bodyPr lIns="146304" tIns="109728" rIns="146304" bIns="109728">
            <a:noAutofit/>
          </a:bodyPr>
          <a:lstStyle>
            <a:lvl1pPr marL="0" indent="0">
              <a:spcBef>
                <a:spcPts val="0"/>
              </a:spcBef>
              <a:buNone/>
              <a:defRPr sz="264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074578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897992"/>
            <a:ext cx="8740141" cy="151664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4129945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5" y="329"/>
            <a:ext cx="9146335" cy="514751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4" name="Picture 3"/>
            <p:cNvPicPr>
              <a:picLocks noChangeAspect="1"/>
            </p:cNvPicPr>
            <p:nvPr userDrawn="1"/>
          </p:nvPicPr>
          <p:blipFill>
            <a:blip r:embed="rId4"/>
            <a:stretch>
              <a:fillRect/>
            </a:stretch>
          </p:blipFill>
          <p:spPr>
            <a:xfrm>
              <a:off x="985771" y="525841"/>
              <a:ext cx="2564673" cy="293587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11270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9" name="Picture 8"/>
            <p:cNvPicPr>
              <a:picLocks noChangeAspect="1"/>
            </p:cNvPicPr>
            <p:nvPr userDrawn="1"/>
          </p:nvPicPr>
          <p:blipFill>
            <a:blip r:embed="rId4"/>
            <a:stretch>
              <a:fillRect/>
            </a:stretch>
          </p:blipFill>
          <p:spPr>
            <a:xfrm>
              <a:off x="985771" y="525841"/>
              <a:ext cx="2564673" cy="29358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24016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2"/>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17514"/>
          <a:stretch/>
        </p:blipFill>
        <p:spPr>
          <a:xfrm>
            <a:off x="2778922" y="329"/>
            <a:ext cx="6365077" cy="515069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671606" y="339999"/>
            <a:ext cx="1042327" cy="220984"/>
          </a:xfrm>
          <a:prstGeom prst="rect">
            <a:avLst/>
          </a:prstGeom>
        </p:spPr>
      </p:pic>
      <p:grpSp>
        <p:nvGrpSpPr>
          <p:cNvPr id="7" name="Group 6"/>
          <p:cNvGrpSpPr/>
          <p:nvPr userDrawn="1"/>
        </p:nvGrpSpPr>
        <p:grpSpPr>
          <a:xfrm>
            <a:off x="169417" y="38668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14883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3" y="0"/>
            <a:ext cx="9146332" cy="514751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5" name="Group 4"/>
          <p:cNvGrpSpPr/>
          <p:nvPr userDrawn="1"/>
        </p:nvGrpSpPr>
        <p:grpSpPr>
          <a:xfrm>
            <a:off x="169417" y="386683"/>
            <a:ext cx="2441404" cy="2161346"/>
            <a:chOff x="230389" y="525841"/>
            <a:chExt cx="3320055" cy="2939163"/>
          </a:xfrm>
        </p:grpSpPr>
        <p:pic>
          <p:nvPicPr>
            <p:cNvPr id="6" name="Picture 5"/>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112655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0890" r="6328" b="26"/>
          <a:stretch/>
        </p:blipFill>
        <p:spPr>
          <a:xfrm>
            <a:off x="2762818" y="-467"/>
            <a:ext cx="6381182"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5"/>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5298187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6" name="Group 5"/>
          <p:cNvGrpSpPr/>
          <p:nvPr userDrawn="1"/>
        </p:nvGrpSpPr>
        <p:grpSpPr>
          <a:xfrm>
            <a:off x="169417" y="386683"/>
            <a:ext cx="2441404" cy="2161346"/>
            <a:chOff x="230389" y="525841"/>
            <a:chExt cx="3320055" cy="2939163"/>
          </a:xfrm>
        </p:grpSpPr>
        <p:pic>
          <p:nvPicPr>
            <p:cNvPr id="7" name="Picture 6"/>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620065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39204" cy="514349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4"/>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8943604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7737"/>
          <a:stretch/>
        </p:blipFill>
        <p:spPr>
          <a:xfrm>
            <a:off x="2778922" y="1"/>
            <a:ext cx="6358163"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7" name="Group 6"/>
          <p:cNvGrpSpPr/>
          <p:nvPr userDrawn="1"/>
        </p:nvGrpSpPr>
        <p:grpSpPr>
          <a:xfrm>
            <a:off x="160709" y="273985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2655974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03019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9149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41"/>
            <a:ext cx="2420347" cy="519043"/>
          </a:xfrm>
          <a:prstGeom prst="rect">
            <a:avLst/>
          </a:prstGeom>
        </p:spPr>
      </p:pic>
    </p:spTree>
    <p:extLst>
      <p:ext uri="{BB962C8B-B14F-4D97-AF65-F5344CB8AC3E}">
        <p14:creationId xmlns:p14="http://schemas.microsoft.com/office/powerpoint/2010/main" val="3626811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916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8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0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5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9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1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98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154758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3562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690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92166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89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62094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9045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6862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800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9816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890"/>
          </a:xfrm>
        </p:spPr>
        <p:txBody>
          <a:bodyPr/>
          <a:lstStyle>
            <a:lvl1pPr marL="0" indent="0">
              <a:buNone/>
              <a:defRPr sz="2427">
                <a:gradFill>
                  <a:gsLst>
                    <a:gs pos="1250">
                      <a:srgbClr val="000000"/>
                    </a:gs>
                    <a:gs pos="100000">
                      <a:srgbClr val="000000"/>
                    </a:gs>
                  </a:gsLst>
                  <a:lin ang="5400000" scaled="0"/>
                </a:gradFill>
                <a:latin typeface="Segoe UI" pitchFamily="34" charset="0"/>
                <a:cs typeface="Segoe UI" pitchFamily="34" charset="0"/>
              </a:defRPr>
            </a:lvl1pPr>
            <a:lvl2pPr marL="254821"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50" indent="0">
              <a:buNone/>
              <a:defRPr>
                <a:gradFill>
                  <a:gsLst>
                    <a:gs pos="1250">
                      <a:srgbClr val="000000"/>
                    </a:gs>
                    <a:gs pos="100000">
                      <a:srgbClr val="000000"/>
                    </a:gs>
                  </a:gsLst>
                  <a:lin ang="5400000" scaled="0"/>
                </a:gradFill>
                <a:latin typeface="Segoe UI" pitchFamily="34" charset="0"/>
                <a:cs typeface="Segoe UI" pitchFamily="34" charset="0"/>
              </a:defRPr>
            </a:lvl4pPr>
            <a:lvl5pPr marL="7728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6181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60329"/>
          </a:xfrm>
          <a:prstGeom prst="rect">
            <a:avLst/>
          </a:prstGeom>
        </p:spPr>
        <p:txBody>
          <a:bodyPr/>
          <a:lstStyle>
            <a:lvl1pPr marL="213552" indent="-213552">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3" indent="-20655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5" indent="-21355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6"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6"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55413" tIns="77706" rIns="155413" bIns="77706"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3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6211"/>
          </a:xfrm>
          <a:prstGeom prst="rect">
            <a:avLst/>
          </a:prstGeom>
        </p:spPr>
        <p:txBody>
          <a:bodyPr/>
          <a:lstStyle>
            <a:lvl1pPr marL="213615" indent="-213615">
              <a:buClr>
                <a:schemeClr val="tx1"/>
              </a:buClr>
              <a:buSzPct val="90000"/>
              <a:buFont typeface="Arial" pitchFamily="34" charset="0"/>
              <a:buChar char="•"/>
              <a:defRPr sz="264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5" indent="-206611">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9" indent="-21361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9"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9"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9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7771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4" indent="0" algn="ctr">
              <a:buNone/>
              <a:defRPr sz="1500"/>
            </a:lvl2pPr>
            <a:lvl3pPr marL="685808" indent="0" algn="ctr">
              <a:buNone/>
              <a:defRPr sz="1350"/>
            </a:lvl3pPr>
            <a:lvl4pPr marL="1028713" indent="0" algn="ctr">
              <a:buNone/>
              <a:defRPr sz="1200"/>
            </a:lvl4pPr>
            <a:lvl5pPr marL="1371617" indent="0" algn="ctr">
              <a:buNone/>
              <a:defRPr sz="1200"/>
            </a:lvl5pPr>
            <a:lvl6pPr marL="1714520" indent="0" algn="ctr">
              <a:buNone/>
              <a:defRPr sz="1200"/>
            </a:lvl6pPr>
            <a:lvl7pPr marL="2057425" indent="0" algn="ctr">
              <a:buNone/>
              <a:defRPr sz="1200"/>
            </a:lvl7pPr>
            <a:lvl8pPr marL="2400329" indent="0" algn="ctr">
              <a:buNone/>
              <a:defRPr sz="1200"/>
            </a:lvl8pPr>
            <a:lvl9pPr marL="2743232"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defTabSz="685916"/>
            <a:fld id="{B6C517AB-5330-8341-9D8A-E974BFF71257}" type="datetimeFigureOut">
              <a:rPr lang="en-US" sz="1350" kern="1200" smtClean="0">
                <a:latin typeface="Segoe UI"/>
                <a:ea typeface="+mn-ea"/>
                <a:cs typeface="+mn-cs"/>
              </a:rPr>
              <a:pPr defTabSz="685916"/>
              <a:t>10/17/2016</a:t>
            </a:fld>
            <a:endParaRPr lang="en-US" sz="1350" kern="1200">
              <a:latin typeface="Segoe UI"/>
              <a:ea typeface="+mn-ea"/>
              <a:cs typeface="+mn-cs"/>
            </a:endParaRPr>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pPr defTabSz="685916"/>
            <a:endParaRPr lang="en-US" sz="1350" kern="1200">
              <a:latin typeface="Segoe UI"/>
              <a:ea typeface="+mn-ea"/>
              <a:cs typeface="+mn-cs"/>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defTabSz="685916"/>
            <a:fld id="{35BBAAA1-1A01-7246-B987-2590F67E97D3}" type="slidenum">
              <a:rPr lang="en-US" sz="1350" kern="1200" smtClean="0">
                <a:latin typeface="Segoe UI"/>
                <a:ea typeface="+mn-ea"/>
                <a:cs typeface="+mn-cs"/>
              </a:rPr>
              <a:pPr defTabSz="685916"/>
              <a:t>‹#›</a:t>
            </a:fld>
            <a:endParaRPr lang="en-US" sz="1350" kern="1200">
              <a:latin typeface="Segoe UI"/>
              <a:ea typeface="+mn-ea"/>
              <a:cs typeface="+mn-cs"/>
            </a:endParaRPr>
          </a:p>
        </p:txBody>
      </p:sp>
    </p:spTree>
    <p:extLst>
      <p:ext uri="{BB962C8B-B14F-4D97-AF65-F5344CB8AC3E}">
        <p14:creationId xmlns:p14="http://schemas.microsoft.com/office/powerpoint/2010/main" val="12018078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3" y="-234"/>
            <a:ext cx="9143533" cy="5143967"/>
          </a:xfrm>
          <a:prstGeom prst="rect">
            <a:avLst/>
          </a:prstGeom>
        </p:spPr>
      </p:pic>
      <p:sp>
        <p:nvSpPr>
          <p:cNvPr id="12" name="Rectangle 11"/>
          <p:cNvSpPr/>
          <p:nvPr userDrawn="1"/>
        </p:nvSpPr>
        <p:spPr bwMode="auto">
          <a:xfrm>
            <a:off x="0" y="0"/>
            <a:ext cx="9144000" cy="51435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Name&gt;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Title&gt;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01976" y="890715"/>
            <a:ext cx="5378549" cy="33620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01976" y="890706"/>
            <a:ext cx="5378549" cy="2012483"/>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00762" y="2907957"/>
            <a:ext cx="5379764"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71397" y="352550"/>
            <a:ext cx="936444" cy="201724"/>
          </a:xfrm>
          <a:prstGeom prst="rect">
            <a:avLst/>
          </a:prstGeom>
        </p:spPr>
      </p:pic>
      <p:sp>
        <p:nvSpPr>
          <p:cNvPr id="10" name="Rectangle 9"/>
          <p:cNvSpPr/>
          <p:nvPr userDrawn="1"/>
        </p:nvSpPr>
        <p:spPr bwMode="auto">
          <a:xfrm>
            <a:off x="5615748" y="0"/>
            <a:ext cx="3528252" cy="81296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653" y="204191"/>
            <a:ext cx="3244442" cy="424077"/>
          </a:xfrm>
          <a:prstGeom prst="rect">
            <a:avLst/>
          </a:prstGeom>
        </p:spPr>
      </p:pic>
      <p:sp>
        <p:nvSpPr>
          <p:cNvPr id="14" name="Title 3"/>
          <p:cNvSpPr txBox="1">
            <a:spLocks/>
          </p:cNvSpPr>
          <p:nvPr userDrawn="1"/>
        </p:nvSpPr>
        <p:spPr>
          <a:xfrm>
            <a:off x="200762" y="888723"/>
            <a:ext cx="6502534" cy="3364052"/>
          </a:xfrm>
          <a:prstGeom prst="rect">
            <a:avLst/>
          </a:prstGeom>
          <a:solidFill>
            <a:srgbClr val="2A73B7"/>
          </a:solidFill>
          <a:ln>
            <a:solidFill>
              <a:srgbClr val="2A73B7"/>
            </a:solidFill>
          </a:ln>
          <a:effectLst/>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1"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61207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760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1434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5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547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77037243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25170445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2.xml"/><Relationship Id="rId1" Type="http://schemas.openxmlformats.org/officeDocument/2006/relationships/slideLayout" Target="../slideLayouts/slideLayout28.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12.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1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38.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9.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png"/><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5.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21.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theme" Target="../theme/theme2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image" Target="../media/image1.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2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2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36.emf"/></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6" Type="http://schemas.openxmlformats.org/officeDocument/2006/relationships/image" Target="../media/image1.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theme" Target="../theme/theme25.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slideLayout" Target="../slideLayouts/slideLayout182.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4" Type="http://schemas.openxmlformats.org/officeDocument/2006/relationships/image" Target="../media/image1.png"/><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image" Target="../media/image53.png"/><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theme" Target="../theme/theme2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07002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0" r:id="rId4"/>
    <p:sldLayoutId id="2147483677" r:id="rId5"/>
    <p:sldLayoutId id="2147483681" r:id="rId6"/>
    <p:sldLayoutId id="2147483682" r:id="rId7"/>
    <p:sldLayoutId id="2147483683" r:id="rId8"/>
    <p:sldLayoutId id="2147483684" r:id="rId9"/>
    <p:sldLayoutId id="2147483686" r:id="rId10"/>
    <p:sldLayoutId id="2147484144" r:id="rId11"/>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906561" y="2243276"/>
            <a:ext cx="5143967" cy="657418"/>
          </a:xfrm>
          <a:prstGeom prst="rect">
            <a:avLst/>
          </a:prstGeom>
        </p:spPr>
      </p:pic>
    </p:spTree>
    <p:extLst>
      <p:ext uri="{BB962C8B-B14F-4D97-AF65-F5344CB8AC3E}">
        <p14:creationId xmlns:p14="http://schemas.microsoft.com/office/powerpoint/2010/main" val="261862017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685582"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2"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397" marR="0" indent="-177359" algn="l" defTabSz="68558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7"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38"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0"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1"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3"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24"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2" rtl="0" eaLnBrk="1" latinLnBrk="0" hangingPunct="1">
        <a:defRPr sz="1324" kern="1200">
          <a:solidFill>
            <a:schemeClr val="tx1"/>
          </a:solidFill>
          <a:latin typeface="+mn-lt"/>
          <a:ea typeface="+mn-ea"/>
          <a:cs typeface="+mn-cs"/>
        </a:defRPr>
      </a:lvl1pPr>
      <a:lvl2pPr marL="342790" algn="l" defTabSz="685582" rtl="0" eaLnBrk="1" latinLnBrk="0" hangingPunct="1">
        <a:defRPr sz="1324" kern="1200">
          <a:solidFill>
            <a:schemeClr val="tx1"/>
          </a:solidFill>
          <a:latin typeface="+mn-lt"/>
          <a:ea typeface="+mn-ea"/>
          <a:cs typeface="+mn-cs"/>
        </a:defRPr>
      </a:lvl2pPr>
      <a:lvl3pPr marL="685582" algn="l" defTabSz="685582" rtl="0" eaLnBrk="1" latinLnBrk="0" hangingPunct="1">
        <a:defRPr sz="1324" kern="1200">
          <a:solidFill>
            <a:schemeClr val="tx1"/>
          </a:solidFill>
          <a:latin typeface="+mn-lt"/>
          <a:ea typeface="+mn-ea"/>
          <a:cs typeface="+mn-cs"/>
        </a:defRPr>
      </a:lvl3pPr>
      <a:lvl4pPr marL="1028373" algn="l" defTabSz="685582" rtl="0" eaLnBrk="1" latinLnBrk="0" hangingPunct="1">
        <a:defRPr sz="1324" kern="1200">
          <a:solidFill>
            <a:schemeClr val="tx1"/>
          </a:solidFill>
          <a:latin typeface="+mn-lt"/>
          <a:ea typeface="+mn-ea"/>
          <a:cs typeface="+mn-cs"/>
        </a:defRPr>
      </a:lvl4pPr>
      <a:lvl5pPr marL="1371164" algn="l" defTabSz="685582" rtl="0" eaLnBrk="1" latinLnBrk="0" hangingPunct="1">
        <a:defRPr sz="1324" kern="1200">
          <a:solidFill>
            <a:schemeClr val="tx1"/>
          </a:solidFill>
          <a:latin typeface="+mn-lt"/>
          <a:ea typeface="+mn-ea"/>
          <a:cs typeface="+mn-cs"/>
        </a:defRPr>
      </a:lvl5pPr>
      <a:lvl6pPr marL="1713955" algn="l" defTabSz="685582" rtl="0" eaLnBrk="1" latinLnBrk="0" hangingPunct="1">
        <a:defRPr sz="1324" kern="1200">
          <a:solidFill>
            <a:schemeClr val="tx1"/>
          </a:solidFill>
          <a:latin typeface="+mn-lt"/>
          <a:ea typeface="+mn-ea"/>
          <a:cs typeface="+mn-cs"/>
        </a:defRPr>
      </a:lvl6pPr>
      <a:lvl7pPr marL="2056746" algn="l" defTabSz="685582" rtl="0" eaLnBrk="1" latinLnBrk="0" hangingPunct="1">
        <a:defRPr sz="1324" kern="1200">
          <a:solidFill>
            <a:schemeClr val="tx1"/>
          </a:solidFill>
          <a:latin typeface="+mn-lt"/>
          <a:ea typeface="+mn-ea"/>
          <a:cs typeface="+mn-cs"/>
        </a:defRPr>
      </a:lvl7pPr>
      <a:lvl8pPr marL="2399536" algn="l" defTabSz="685582" rtl="0" eaLnBrk="1" latinLnBrk="0" hangingPunct="1">
        <a:defRPr sz="1324" kern="1200">
          <a:solidFill>
            <a:schemeClr val="tx1"/>
          </a:solidFill>
          <a:latin typeface="+mn-lt"/>
          <a:ea typeface="+mn-ea"/>
          <a:cs typeface="+mn-cs"/>
        </a:defRPr>
      </a:lvl8pPr>
      <a:lvl9pPr marL="2742329" algn="l" defTabSz="68558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47741747"/>
      </p:ext>
    </p:extLst>
  </p:cSld>
  <p:clrMap bg1="lt1" tx1="dk1" bg2="lt2" tx2="dk2" accent1="accent1" accent2="accent2" accent3="accent3" accent4="accent4" accent5="accent5" accent6="accent6" hlink="hlink" folHlink="folHlink"/>
  <p:sldLayoutIdLst>
    <p:sldLayoutId id="2147483791" r:id="rId1"/>
    <p:sldLayoutId id="2147483817" r:id="rId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1191"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444" y="1053"/>
                        <a:ext cx="1443" cy="1050"/>
                      </a:xfrm>
                      <a:prstGeom prst="rect">
                        <a:avLst/>
                      </a:prstGeom>
                    </p:spPr>
                  </p:pic>
                </p:oleObj>
              </mc:Fallback>
            </mc:AlternateContent>
          </a:graphicData>
        </a:graphic>
      </p:graphicFrame>
      <p:sp>
        <p:nvSpPr>
          <p:cNvPr id="7" name="Footer Placeholder 6"/>
          <p:cNvSpPr>
            <a:spLocks noGrp="1"/>
          </p:cNvSpPr>
          <p:nvPr>
            <p:ph type="ftr" sz="quarter" idx="3"/>
          </p:nvPr>
        </p:nvSpPr>
        <p:spPr>
          <a:xfrm>
            <a:off x="2286001" y="4858406"/>
            <a:ext cx="6286500" cy="285095"/>
          </a:xfrm>
          <a:prstGeom prst="rect">
            <a:avLst/>
          </a:prstGeom>
        </p:spPr>
        <p:txBody>
          <a:bodyPr vert="horz" lIns="62497" tIns="31248" rIns="62497" bIns="31248" rtlCol="0" anchor="ctr"/>
          <a:lstStyle>
            <a:lvl1pPr algn="l">
              <a:defRPr sz="393">
                <a:solidFill>
                  <a:schemeClr val="tx1"/>
                </a:solidFill>
                <a:latin typeface="Segoe UI" pitchFamily="34" charset="0"/>
                <a:ea typeface="Segoe UI" pitchFamily="34" charset="0"/>
                <a:cs typeface="Segoe UI" pitchFamily="34" charset="0"/>
              </a:defRPr>
            </a:lvl1pPr>
          </a:lstStyle>
          <a:p>
            <a:pPr defTabSz="553765"/>
            <a:endParaRPr lang="en-US" dirty="0">
              <a:solidFill>
                <a:srgbClr val="505050"/>
              </a:solidFill>
            </a:endParaRPr>
          </a:p>
        </p:txBody>
      </p:sp>
      <p:sp>
        <p:nvSpPr>
          <p:cNvPr id="19" name="Slide Number Placeholder 18"/>
          <p:cNvSpPr>
            <a:spLocks noGrp="1"/>
          </p:cNvSpPr>
          <p:nvPr>
            <p:ph type="sldNum" sz="quarter" idx="4"/>
          </p:nvPr>
        </p:nvSpPr>
        <p:spPr>
          <a:xfrm>
            <a:off x="8572503" y="4858406"/>
            <a:ext cx="571499" cy="285095"/>
          </a:xfrm>
          <a:prstGeom prst="rect">
            <a:avLst/>
          </a:prstGeom>
        </p:spPr>
        <p:txBody>
          <a:bodyPr vert="horz" lIns="75017" tIns="37509" rIns="75017" bIns="37509" rtlCol="0" anchor="ctr"/>
          <a:lstStyle>
            <a:lvl1pPr algn="r">
              <a:defRPr sz="393">
                <a:solidFill>
                  <a:schemeClr val="tx1"/>
                </a:solidFill>
                <a:latin typeface="Segoe UI" pitchFamily="34" charset="0"/>
                <a:ea typeface="Segoe UI" pitchFamily="34" charset="0"/>
                <a:cs typeface="Segoe UI" pitchFamily="34" charset="0"/>
              </a:defRPr>
            </a:lvl1p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615523869"/>
      </p:ext>
    </p:extLst>
  </p:cSld>
  <p:clrMap bg1="lt1" tx1="dk1" bg2="lt2" tx2="dk2" accent1="accent1" accent2="accent2" accent3="accent3" accent4="accent4" accent5="accent5" accent6="accent6" hlink="hlink" folHlink="folHlink"/>
  <p:sldLayoutIdLst>
    <p:sldLayoutId id="2147483819" r:id="rId1"/>
  </p:sldLayoutIdLst>
  <p:transition>
    <p:fade/>
  </p:transition>
  <p:hf hdr="0" ftr="0" dt="0"/>
  <p:txStyles>
    <p:titleStyle>
      <a:lvl1pPr marL="0" algn="l" defTabSz="499686" rtl="0" eaLnBrk="1" latinLnBrk="0" hangingPunct="1">
        <a:lnSpc>
          <a:spcPct val="90000"/>
        </a:lnSpc>
        <a:spcBef>
          <a:spcPct val="0"/>
        </a:spcBef>
        <a:buNone/>
        <a:defRPr lang="en-US" sz="1844" kern="1200" spc="-27" baseline="0" dirty="0">
          <a:solidFill>
            <a:schemeClr val="bg2"/>
          </a:solidFill>
          <a:latin typeface="Segoe UI Light" pitchFamily="34" charset="0"/>
          <a:ea typeface="Segoe UI" pitchFamily="34" charset="0"/>
          <a:cs typeface="Segoe UI" pitchFamily="34" charset="0"/>
        </a:defRPr>
      </a:lvl1pPr>
    </p:titleStyle>
    <p:bodyStyle>
      <a:lvl1pPr marL="106437" indent="-106437" algn="l" defTabSz="499686" rtl="0" eaLnBrk="1" latinLnBrk="0" hangingPunct="1">
        <a:spcBef>
          <a:spcPts val="826"/>
        </a:spcBef>
        <a:buClr>
          <a:schemeClr val="tx1"/>
        </a:buClr>
        <a:buSzPct val="100000"/>
        <a:buFont typeface="Arial" panose="020B0604020202020204" pitchFamily="34" charset="0"/>
        <a:buChar char="•"/>
        <a:defRPr sz="1185" kern="1200">
          <a:solidFill>
            <a:schemeClr val="bg2"/>
          </a:solidFill>
          <a:latin typeface="Segoe UI" pitchFamily="34" charset="0"/>
          <a:ea typeface="Segoe UI" pitchFamily="34" charset="0"/>
          <a:cs typeface="Segoe UI" pitchFamily="34" charset="0"/>
        </a:defRPr>
      </a:lvl1pPr>
      <a:lvl2pPr marL="218624" indent="-89271" algn="l" defTabSz="499686" rtl="0" eaLnBrk="1" latinLnBrk="0" hangingPunct="1">
        <a:spcBef>
          <a:spcPct val="20000"/>
        </a:spcBef>
        <a:buClr>
          <a:schemeClr val="tx1"/>
        </a:buClr>
        <a:buFont typeface="Arial" pitchFamily="34" charset="0"/>
        <a:buChar char="•"/>
        <a:defRPr sz="922" kern="1200">
          <a:solidFill>
            <a:schemeClr val="bg2"/>
          </a:solidFill>
          <a:latin typeface="Segoe UI" pitchFamily="34" charset="0"/>
          <a:ea typeface="Segoe UI" pitchFamily="34" charset="0"/>
          <a:cs typeface="Segoe UI" pitchFamily="34" charset="0"/>
        </a:defRPr>
      </a:lvl2pPr>
      <a:lvl3pPr marL="349798" indent="-79554" algn="l" defTabSz="499686" rtl="0" eaLnBrk="1" latinLnBrk="0" hangingPunct="1">
        <a:spcBef>
          <a:spcPct val="20000"/>
        </a:spcBef>
        <a:buClr>
          <a:schemeClr val="tx1"/>
        </a:buClr>
        <a:buFont typeface="Arial" pitchFamily="34" charset="0"/>
        <a:buChar char="•"/>
        <a:defRPr sz="790" kern="1200">
          <a:solidFill>
            <a:schemeClr val="bg2"/>
          </a:solidFill>
          <a:latin typeface="Segoe UI" pitchFamily="34" charset="0"/>
          <a:ea typeface="Segoe UI" pitchFamily="34" charset="0"/>
          <a:cs typeface="Segoe UI" pitchFamily="34" charset="0"/>
        </a:defRPr>
      </a:lvl3pPr>
      <a:lvl4pPr marL="480972" indent="-81376"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4pPr>
      <a:lvl5pPr marL="590284" indent="-82592"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5pPr>
      <a:lvl6pPr marL="1374137"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6pPr>
      <a:lvl7pPr marL="1623979"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7pPr>
      <a:lvl8pPr marL="1873822"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8pPr>
      <a:lvl9pPr marL="2123665"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9pPr>
    </p:bodyStyle>
    <p:otherStyle>
      <a:defPPr>
        <a:defRPr lang="en-US"/>
      </a:defPPr>
      <a:lvl1pPr marL="0" algn="l" defTabSz="499686" rtl="0" eaLnBrk="1" latinLnBrk="0" hangingPunct="1">
        <a:defRPr sz="1007" kern="1200">
          <a:solidFill>
            <a:schemeClr val="tx1"/>
          </a:solidFill>
          <a:latin typeface="+mn-lt"/>
          <a:ea typeface="+mn-ea"/>
          <a:cs typeface="+mn-cs"/>
        </a:defRPr>
      </a:lvl1pPr>
      <a:lvl2pPr marL="249844" algn="l" defTabSz="499686" rtl="0" eaLnBrk="1" latinLnBrk="0" hangingPunct="1">
        <a:defRPr sz="1007" kern="1200">
          <a:solidFill>
            <a:schemeClr val="tx1"/>
          </a:solidFill>
          <a:latin typeface="+mn-lt"/>
          <a:ea typeface="+mn-ea"/>
          <a:cs typeface="+mn-cs"/>
        </a:defRPr>
      </a:lvl2pPr>
      <a:lvl3pPr marL="499686" algn="l" defTabSz="499686" rtl="0" eaLnBrk="1" latinLnBrk="0" hangingPunct="1">
        <a:defRPr sz="1007" kern="1200">
          <a:solidFill>
            <a:schemeClr val="tx1"/>
          </a:solidFill>
          <a:latin typeface="+mn-lt"/>
          <a:ea typeface="+mn-ea"/>
          <a:cs typeface="+mn-cs"/>
        </a:defRPr>
      </a:lvl3pPr>
      <a:lvl4pPr marL="749530" algn="l" defTabSz="499686" rtl="0" eaLnBrk="1" latinLnBrk="0" hangingPunct="1">
        <a:defRPr sz="1007" kern="1200">
          <a:solidFill>
            <a:schemeClr val="tx1"/>
          </a:solidFill>
          <a:latin typeface="+mn-lt"/>
          <a:ea typeface="+mn-ea"/>
          <a:cs typeface="+mn-cs"/>
        </a:defRPr>
      </a:lvl4pPr>
      <a:lvl5pPr marL="999372" algn="l" defTabSz="499686" rtl="0" eaLnBrk="1" latinLnBrk="0" hangingPunct="1">
        <a:defRPr sz="1007" kern="1200">
          <a:solidFill>
            <a:schemeClr val="tx1"/>
          </a:solidFill>
          <a:latin typeface="+mn-lt"/>
          <a:ea typeface="+mn-ea"/>
          <a:cs typeface="+mn-cs"/>
        </a:defRPr>
      </a:lvl5pPr>
      <a:lvl6pPr marL="1249215" algn="l" defTabSz="499686" rtl="0" eaLnBrk="1" latinLnBrk="0" hangingPunct="1">
        <a:defRPr sz="1007" kern="1200">
          <a:solidFill>
            <a:schemeClr val="tx1"/>
          </a:solidFill>
          <a:latin typeface="+mn-lt"/>
          <a:ea typeface="+mn-ea"/>
          <a:cs typeface="+mn-cs"/>
        </a:defRPr>
      </a:lvl6pPr>
      <a:lvl7pPr marL="1499058" algn="l" defTabSz="499686" rtl="0" eaLnBrk="1" latinLnBrk="0" hangingPunct="1">
        <a:defRPr sz="1007" kern="1200">
          <a:solidFill>
            <a:schemeClr val="tx1"/>
          </a:solidFill>
          <a:latin typeface="+mn-lt"/>
          <a:ea typeface="+mn-ea"/>
          <a:cs typeface="+mn-cs"/>
        </a:defRPr>
      </a:lvl7pPr>
      <a:lvl8pPr marL="1748901" algn="l" defTabSz="499686" rtl="0" eaLnBrk="1" latinLnBrk="0" hangingPunct="1">
        <a:defRPr sz="1007" kern="1200">
          <a:solidFill>
            <a:schemeClr val="tx1"/>
          </a:solidFill>
          <a:latin typeface="+mn-lt"/>
          <a:ea typeface="+mn-ea"/>
          <a:cs typeface="+mn-cs"/>
        </a:defRPr>
      </a:lvl8pPr>
      <a:lvl9pPr marL="1998745" algn="l" defTabSz="499686" rtl="0" eaLnBrk="1" latinLnBrk="0" hangingPunct="1">
        <a:defRPr sz="100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415">
          <p15:clr>
            <a:srgbClr val="5ACBF0"/>
          </p15:clr>
        </p15:guide>
        <p15:guide id="11" pos="7265">
          <p15:clr>
            <a:srgbClr val="5ACBF0"/>
          </p15:clr>
        </p15:guide>
        <p15:guide id="16" orient="horz" pos="692">
          <p15:clr>
            <a:srgbClr val="5ACBF0"/>
          </p15:clr>
        </p15:guide>
        <p15:guide id="25" orient="horz" pos="82">
          <p15:clr>
            <a:srgbClr val="F26B43"/>
          </p15:clr>
        </p15:guide>
        <p15:guide id="26" orient="horz" pos="435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4266111679"/>
      </p:ext>
    </p:extLst>
  </p:cSld>
  <p:clrMap bg1="lt1" tx1="dk1" bg2="lt2" tx2="dk2" accent1="accent1" accent2="accent2" accent3="accent3" accent4="accent4" accent5="accent5" accent6="accent6" hlink="hlink" folHlink="folHlink"/>
  <p:sldLayoutIdLst>
    <p:sldLayoutId id="2147483821" r:id="rId1"/>
    <p:sldLayoutId id="2147483845" r:id="rId2"/>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90207816"/>
      </p:ext>
    </p:extLst>
  </p:cSld>
  <p:clrMap bg1="lt1" tx1="dk1" bg2="lt2" tx2="dk2" accent1="accent1" accent2="accent2" accent3="accent3" accent4="accent4" accent5="accent5" accent6="accent6" hlink="hlink" folHlink="folHlink"/>
  <p:sldLayoutIdLst>
    <p:sldLayoutId id="2147483847" r:id="rId1"/>
    <p:sldLayoutId id="2147483851" r:id="rId2"/>
    <p:sldLayoutId id="2147483856" r:id="rId3"/>
    <p:sldLayoutId id="2147483863" r:id="rId4"/>
    <p:sldLayoutId id="2147483871" r:id="rId5"/>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12476151"/>
      </p:ext>
    </p:extLst>
  </p:cSld>
  <p:clrMap bg1="dk1" tx1="lt1" bg2="dk2" tx2="lt2" accent1="accent1" accent2="accent2" accent3="accent3" accent4="accent4" accent5="accent5" accent6="accent6" hlink="hlink" folHlink="folHlink"/>
  <p:sldLayoutIdLst>
    <p:sldLayoutId id="2147483938" r:id="rId1"/>
    <p:sldLayoutId id="214748393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740297194"/>
      </p:ext>
    </p:extLst>
  </p:cSld>
  <p:clrMap bg1="dk1" tx1="lt1" bg2="dk2" tx2="lt2" accent1="accent1" accent2="accent2" accent3="accent3" accent4="accent4" accent5="accent5" accent6="accent6" hlink="hlink" folHlink="folHlink"/>
  <p:sldLayoutIdLst>
    <p:sldLayoutId id="214748397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230497"/>
      </p:ext>
    </p:extLst>
  </p:cSld>
  <p:clrMap bg1="dk1" tx1="lt1" bg2="dk2" tx2="lt2" accent1="accent1" accent2="accent2" accent3="accent3" accent4="accent4" accent5="accent5" accent6="accent6" hlink="hlink" folHlink="folHlink"/>
  <p:sldLayoutIdLst>
    <p:sldLayoutId id="214748399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667009837"/>
      </p:ext>
    </p:extLst>
  </p:cSld>
  <p:clrMap bg1="dk1" tx1="lt1" bg2="dk2" tx2="lt2" accent1="accent1" accent2="accent2" accent3="accent3" accent4="accent4" accent5="accent5" accent6="accent6" hlink="hlink" folHlink="folHlink"/>
  <p:sldLayoutIdLst>
    <p:sldLayoutId id="2147483998" r:id="rId1"/>
    <p:sldLayoutId id="214748399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925489710"/>
      </p:ext>
    </p:extLst>
  </p:cSld>
  <p:clrMap bg1="dk1" tx1="lt1" bg2="dk2" tx2="lt2" accent1="accent1" accent2="accent2" accent3="accent3" accent4="accent4" accent5="accent5" accent6="accent6" hlink="hlink" folHlink="folHlink"/>
  <p:sldLayoutIdLst>
    <p:sldLayoutId id="2147484033" r:id="rId1"/>
    <p:sldLayoutId id="2147484051"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806020964"/>
      </p:ext>
    </p:extLst>
  </p:cSld>
  <p:clrMap bg1="lt1" tx1="dk1" bg2="lt2" tx2="dk2" accent1="accent1" accent2="accent2" accent3="accent3" accent4="accent4" accent5="accent5" accent6="accent6" hlink="hlink" folHlink="folHlink"/>
  <p:sldLayoutIdLst>
    <p:sldLayoutId id="2147483697" r:id="rId1"/>
    <p:sldLayoutId id="2147483711" r:id="rId2"/>
  </p:sldLayoutIdLst>
  <p:transition>
    <p:fade/>
  </p:transition>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2398509"/>
      </p:ext>
    </p:extLst>
  </p:cSld>
  <p:clrMap bg1="dk1" tx1="lt1" bg2="dk2" tx2="lt2" accent1="accent1" accent2="accent2" accent3="accent3" accent4="accent4" accent5="accent5" accent6="accent6" hlink="hlink" folHlink="folHlink"/>
  <p:sldLayoutIdLst>
    <p:sldLayoutId id="2147484068" r:id="rId1"/>
    <p:sldLayoutId id="2147484070" r:id="rId2"/>
    <p:sldLayoutId id="2147484082" r:id="rId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10/17/2016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39044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58819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204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Lst>
  <p:transition>
    <p:fade/>
  </p:transition>
  <p:txStyles>
    <p:titleStyle>
      <a:lvl1pPr algn="l" defTabSz="685847"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5" marR="0" indent="-252135" algn="l" defTabSz="685847"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563" marR="0" indent="-177428" algn="l" defTabSz="6858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5"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8"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5"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7" rtl="0" eaLnBrk="1" latinLnBrk="0" hangingPunct="1">
        <a:defRPr sz="1324" kern="1200">
          <a:solidFill>
            <a:schemeClr val="tx1"/>
          </a:solidFill>
          <a:latin typeface="+mn-lt"/>
          <a:ea typeface="+mn-ea"/>
          <a:cs typeface="+mn-cs"/>
        </a:defRPr>
      </a:lvl1pPr>
      <a:lvl2pPr marL="342923" algn="l" defTabSz="685847" rtl="0" eaLnBrk="1" latinLnBrk="0" hangingPunct="1">
        <a:defRPr sz="1324" kern="1200">
          <a:solidFill>
            <a:schemeClr val="tx1"/>
          </a:solidFill>
          <a:latin typeface="+mn-lt"/>
          <a:ea typeface="+mn-ea"/>
          <a:cs typeface="+mn-cs"/>
        </a:defRPr>
      </a:lvl2pPr>
      <a:lvl3pPr marL="685847" algn="l" defTabSz="685847" rtl="0" eaLnBrk="1" latinLnBrk="0" hangingPunct="1">
        <a:defRPr sz="1324" kern="1200">
          <a:solidFill>
            <a:schemeClr val="tx1"/>
          </a:solidFill>
          <a:latin typeface="+mn-lt"/>
          <a:ea typeface="+mn-ea"/>
          <a:cs typeface="+mn-cs"/>
        </a:defRPr>
      </a:lvl3pPr>
      <a:lvl4pPr marL="1028770" algn="l" defTabSz="685847" rtl="0" eaLnBrk="1" latinLnBrk="0" hangingPunct="1">
        <a:defRPr sz="1324" kern="1200">
          <a:solidFill>
            <a:schemeClr val="tx1"/>
          </a:solidFill>
          <a:latin typeface="+mn-lt"/>
          <a:ea typeface="+mn-ea"/>
          <a:cs typeface="+mn-cs"/>
        </a:defRPr>
      </a:lvl4pPr>
      <a:lvl5pPr marL="1371693" algn="l" defTabSz="685847" rtl="0" eaLnBrk="1" latinLnBrk="0" hangingPunct="1">
        <a:defRPr sz="1324" kern="1200">
          <a:solidFill>
            <a:schemeClr val="tx1"/>
          </a:solidFill>
          <a:latin typeface="+mn-lt"/>
          <a:ea typeface="+mn-ea"/>
          <a:cs typeface="+mn-cs"/>
        </a:defRPr>
      </a:lvl5pPr>
      <a:lvl6pPr marL="1714617" algn="l" defTabSz="685847" rtl="0" eaLnBrk="1" latinLnBrk="0" hangingPunct="1">
        <a:defRPr sz="1324" kern="1200">
          <a:solidFill>
            <a:schemeClr val="tx1"/>
          </a:solidFill>
          <a:latin typeface="+mn-lt"/>
          <a:ea typeface="+mn-ea"/>
          <a:cs typeface="+mn-cs"/>
        </a:defRPr>
      </a:lvl6pPr>
      <a:lvl7pPr marL="2057540" algn="l" defTabSz="685847" rtl="0" eaLnBrk="1" latinLnBrk="0" hangingPunct="1">
        <a:defRPr sz="1324" kern="1200">
          <a:solidFill>
            <a:schemeClr val="tx1"/>
          </a:solidFill>
          <a:latin typeface="+mn-lt"/>
          <a:ea typeface="+mn-ea"/>
          <a:cs typeface="+mn-cs"/>
        </a:defRPr>
      </a:lvl7pPr>
      <a:lvl8pPr marL="2400464" algn="l" defTabSz="685847" rtl="0" eaLnBrk="1" latinLnBrk="0" hangingPunct="1">
        <a:defRPr sz="1324" kern="1200">
          <a:solidFill>
            <a:schemeClr val="tx1"/>
          </a:solidFill>
          <a:latin typeface="+mn-lt"/>
          <a:ea typeface="+mn-ea"/>
          <a:cs typeface="+mn-cs"/>
        </a:defRPr>
      </a:lvl8pPr>
      <a:lvl9pPr marL="2743387" algn="l" defTabSz="685847" rtl="0" eaLnBrk="1" latinLnBrk="0" hangingPunct="1">
        <a:defRPr sz="132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312076842"/>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7"/>
          <a:stretch>
            <a:fillRect/>
          </a:stretch>
        </p:blipFill>
        <p:spPr>
          <a:xfrm rot="5400000">
            <a:off x="8063387" y="1252917"/>
            <a:ext cx="3395924" cy="854184"/>
          </a:xfrm>
          <a:prstGeom prst="rect">
            <a:avLst/>
          </a:prstGeom>
        </p:spPr>
      </p:pic>
    </p:spTree>
    <p:extLst>
      <p:ext uri="{BB962C8B-B14F-4D97-AF65-F5344CB8AC3E}">
        <p14:creationId xmlns:p14="http://schemas.microsoft.com/office/powerpoint/2010/main" val="2156207784"/>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8" r:id="rId19"/>
    <p:sldLayoutId id="2147484189" r:id="rId20"/>
    <p:sldLayoutId id="2147484190" r:id="rId21"/>
    <p:sldLayoutId id="2147484191" r:id="rId22"/>
    <p:sldLayoutId id="2147484192" r:id="rId23"/>
    <p:sldLayoutId id="2147484193" r:id="rId24"/>
    <p:sldLayoutId id="2147484194" r:id="rId25"/>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585847"/>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3670" y="900806"/>
            <a:ext cx="8740140" cy="1506566"/>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a:stretch>
            <a:fillRect/>
          </a:stretch>
        </p:blipFill>
        <p:spPr>
          <a:xfrm rot="5400000">
            <a:off x="6906561" y="2243274"/>
            <a:ext cx="5143967" cy="657418"/>
          </a:xfrm>
          <a:prstGeom prst="rect">
            <a:avLst/>
          </a:prstGeom>
        </p:spPr>
      </p:pic>
      <p:sp>
        <p:nvSpPr>
          <p:cNvPr id="3" name="Footer Placeholder 2"/>
          <p:cNvSpPr>
            <a:spLocks noGrp="1"/>
          </p:cNvSpPr>
          <p:nvPr>
            <p:ph type="ftr" sz="quarter" idx="3"/>
          </p:nvPr>
        </p:nvSpPr>
        <p:spPr>
          <a:xfrm>
            <a:off x="3028937" y="4915804"/>
            <a:ext cx="3086129" cy="157608"/>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4327941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5" r:id="rId9"/>
    <p:sldLayoutId id="2147484206" r:id="rId10"/>
    <p:sldLayoutId id="2147484209" r:id="rId11"/>
    <p:sldLayoutId id="2147484279" r:id="rId12"/>
    <p:sldLayoutId id="2147484280" r:id="rId13"/>
    <p:sldLayoutId id="2147484281" r:id="rId14"/>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j-lt"/>
          <a:ea typeface="+mn-ea"/>
          <a:cs typeface="+mn-cs"/>
        </a:defRPr>
      </a:lvl1pPr>
      <a:lvl2pPr marL="503102" marR="0" indent="-163420" algn="l" defTabSz="685845"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1765" kern="1200" spc="0" baseline="0">
          <a:gradFill>
            <a:gsLst>
              <a:gs pos="1250">
                <a:schemeClr val="tx1"/>
              </a:gs>
              <a:gs pos="100000">
                <a:schemeClr val="tx1"/>
              </a:gs>
            </a:gsLst>
            <a:lin ang="5400000" scaled="0"/>
          </a:gradFill>
          <a:latin typeface="+mj-lt"/>
          <a:ea typeface="+mn-ea"/>
          <a:cs typeface="+mn-cs"/>
        </a:defRPr>
      </a:lvl2pPr>
      <a:lvl3pPr marL="712046" marR="0" indent="-163420" algn="l" defTabSz="685845"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471" kern="1200" spc="0" baseline="0">
          <a:gradFill>
            <a:gsLst>
              <a:gs pos="1250">
                <a:schemeClr val="tx1"/>
              </a:gs>
              <a:gs pos="100000">
                <a:schemeClr val="tx1"/>
              </a:gs>
            </a:gsLst>
            <a:lin ang="5400000" scaled="0"/>
          </a:gradFill>
          <a:latin typeface="+mj-lt"/>
          <a:ea typeface="+mn-ea"/>
          <a:cs typeface="+mn-cs"/>
        </a:defRPr>
      </a:lvl3pPr>
      <a:lvl4pPr marL="881303"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4pPr>
      <a:lvl5pPr marL="1050560"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131569343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Lst>
  <p:transition>
    <p:fade/>
  </p:transition>
  <p:hf sldNum="0" hd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7743788" y="1429810"/>
            <a:ext cx="3160595" cy="300978"/>
          </a:xfrm>
          <a:prstGeom prst="rect">
            <a:avLst/>
          </a:prstGeom>
        </p:spPr>
      </p:pic>
    </p:spTree>
    <p:extLst>
      <p:ext uri="{BB962C8B-B14F-4D97-AF65-F5344CB8AC3E}">
        <p14:creationId xmlns:p14="http://schemas.microsoft.com/office/powerpoint/2010/main" val="1060934295"/>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7" r:id="rId22"/>
    <p:sldLayoutId id="2147484278" r:id="rId23"/>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39023"/>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8323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4143" r:id="rId5"/>
  </p:sldLayoutIdLst>
  <p:transition>
    <p:fade/>
  </p:transition>
  <p:txStyles>
    <p:titleStyle>
      <a:lvl1pPr algn="l" defTabSz="685825" rtl="0" eaLnBrk="1" latinLnBrk="0" hangingPunct="1">
        <a:lnSpc>
          <a:spcPct val="90000"/>
        </a:lnSpc>
        <a:spcBef>
          <a:spcPct val="0"/>
        </a:spcBef>
        <a:buNone/>
        <a:defRPr lang="en-US" sz="3970" b="0" kern="1200" cap="none" spc="-75" baseline="0" dirty="0" smtClean="0">
          <a:ln w="3175">
            <a:noFill/>
          </a:ln>
          <a:solidFill>
            <a:schemeClr val="tx2"/>
          </a:solidFill>
          <a:effectLst/>
          <a:latin typeface="+mj-lt"/>
          <a:ea typeface="+mn-ea"/>
          <a:cs typeface="Segoe UI" pitchFamily="34" charset="0"/>
        </a:defRPr>
      </a:lvl1pPr>
    </p:titleStyle>
    <p:bodyStyle>
      <a:lvl1pPr marL="252128" marR="0" indent="-252128" algn="l" defTabSz="685825"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solidFill>
            <a:schemeClr val="tx2"/>
          </a:solidFill>
          <a:latin typeface="+mj-lt"/>
          <a:ea typeface="+mn-ea"/>
          <a:cs typeface="+mn-cs"/>
        </a:defRPr>
      </a:lvl1pPr>
      <a:lvl2pPr marL="429550" marR="0" indent="-177422" algn="l" defTabSz="68582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297"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380"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65" marR="0" indent="-168085" algn="l" defTabSz="68582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1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32"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43"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7" indent="-171457" algn="l" defTabSz="68582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5" rtl="0" eaLnBrk="1" latinLnBrk="0" hangingPunct="1">
        <a:defRPr sz="1324" kern="1200">
          <a:solidFill>
            <a:schemeClr val="tx1"/>
          </a:solidFill>
          <a:latin typeface="+mn-lt"/>
          <a:ea typeface="+mn-ea"/>
          <a:cs typeface="+mn-cs"/>
        </a:defRPr>
      </a:lvl1pPr>
      <a:lvl2pPr marL="342912" algn="l" defTabSz="685825" rtl="0" eaLnBrk="1" latinLnBrk="0" hangingPunct="1">
        <a:defRPr sz="1324" kern="1200">
          <a:solidFill>
            <a:schemeClr val="tx1"/>
          </a:solidFill>
          <a:latin typeface="+mn-lt"/>
          <a:ea typeface="+mn-ea"/>
          <a:cs typeface="+mn-cs"/>
        </a:defRPr>
      </a:lvl2pPr>
      <a:lvl3pPr marL="685825" algn="l" defTabSz="685825" rtl="0" eaLnBrk="1" latinLnBrk="0" hangingPunct="1">
        <a:defRPr sz="1324" kern="1200">
          <a:solidFill>
            <a:schemeClr val="tx1"/>
          </a:solidFill>
          <a:latin typeface="+mn-lt"/>
          <a:ea typeface="+mn-ea"/>
          <a:cs typeface="+mn-cs"/>
        </a:defRPr>
      </a:lvl3pPr>
      <a:lvl4pPr marL="1028738" algn="l" defTabSz="685825" rtl="0" eaLnBrk="1" latinLnBrk="0" hangingPunct="1">
        <a:defRPr sz="1324" kern="1200">
          <a:solidFill>
            <a:schemeClr val="tx1"/>
          </a:solidFill>
          <a:latin typeface="+mn-lt"/>
          <a:ea typeface="+mn-ea"/>
          <a:cs typeface="+mn-cs"/>
        </a:defRPr>
      </a:lvl4pPr>
      <a:lvl5pPr marL="1371649" algn="l" defTabSz="685825" rtl="0" eaLnBrk="1" latinLnBrk="0" hangingPunct="1">
        <a:defRPr sz="1324" kern="1200">
          <a:solidFill>
            <a:schemeClr val="tx1"/>
          </a:solidFill>
          <a:latin typeface="+mn-lt"/>
          <a:ea typeface="+mn-ea"/>
          <a:cs typeface="+mn-cs"/>
        </a:defRPr>
      </a:lvl5pPr>
      <a:lvl6pPr marL="1714564" algn="l" defTabSz="685825" rtl="0" eaLnBrk="1" latinLnBrk="0" hangingPunct="1">
        <a:defRPr sz="1324" kern="1200">
          <a:solidFill>
            <a:schemeClr val="tx1"/>
          </a:solidFill>
          <a:latin typeface="+mn-lt"/>
          <a:ea typeface="+mn-ea"/>
          <a:cs typeface="+mn-cs"/>
        </a:defRPr>
      </a:lvl6pPr>
      <a:lvl7pPr marL="2057474" algn="l" defTabSz="685825" rtl="0" eaLnBrk="1" latinLnBrk="0" hangingPunct="1">
        <a:defRPr sz="1324" kern="1200">
          <a:solidFill>
            <a:schemeClr val="tx1"/>
          </a:solidFill>
          <a:latin typeface="+mn-lt"/>
          <a:ea typeface="+mn-ea"/>
          <a:cs typeface="+mn-cs"/>
        </a:defRPr>
      </a:lvl7pPr>
      <a:lvl8pPr marL="2400388" algn="l" defTabSz="685825" rtl="0" eaLnBrk="1" latinLnBrk="0" hangingPunct="1">
        <a:defRPr sz="1324" kern="1200">
          <a:solidFill>
            <a:schemeClr val="tx1"/>
          </a:solidFill>
          <a:latin typeface="+mn-lt"/>
          <a:ea typeface="+mn-ea"/>
          <a:cs typeface="+mn-cs"/>
        </a:defRPr>
      </a:lvl8pPr>
      <a:lvl9pPr marL="2743300" algn="l" defTabSz="685825" rtl="0" eaLnBrk="1" latinLnBrk="0" hangingPunct="1">
        <a:defRPr sz="132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297074188"/>
      </p:ext>
    </p:extLst>
  </p:cSld>
  <p:clrMap bg1="lt1" tx1="dk1" bg2="lt2" tx2="dk2" accent1="accent1" accent2="accent2" accent3="accent3" accent4="accent4" accent5="accent5" accent6="accent6" hlink="hlink" folHlink="folHlink"/>
  <p:sldLayoutIdLst>
    <p:sldLayoutId id="2147483725"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06749553"/>
      </p:ext>
    </p:extLst>
  </p:cSld>
  <p:clrMap bg1="dk1" tx1="lt1" bg2="dk2" tx2="lt2" accent1="accent1" accent2="accent2" accent3="accent3" accent4="accent4" accent5="accent5" accent6="accent6" hlink="hlink" folHlink="folHlink"/>
  <p:sldLayoutIdLst>
    <p:sldLayoutId id="2147483728"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630155902"/>
      </p:ext>
    </p:extLst>
  </p:cSld>
  <p:clrMap bg1="dk1" tx1="lt1" bg2="dk2" tx2="lt2" accent1="accent1" accent2="accent2" accent3="accent3" accent4="accent4" accent5="accent5" accent6="accent6" hlink="hlink" folHlink="folHlink"/>
  <p:sldLayoutIdLst>
    <p:sldLayoutId id="214748373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437582"/>
      </p:ext>
    </p:extLst>
  </p:cSld>
  <p:clrMap bg1="lt1" tx1="dk1" bg2="lt2" tx2="dk2" accent1="accent1" accent2="accent2" accent3="accent3" accent4="accent4" accent5="accent5" accent6="accent6" hlink="hlink" folHlink="folHlink"/>
  <p:sldLayoutIdLst>
    <p:sldLayoutId id="214748373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6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1863463092"/>
      </p:ext>
    </p:extLst>
  </p:cSld>
  <p:clrMap bg1="lt1" tx1="dk1" bg2="lt2" tx2="dk2" accent1="accent1" accent2="accent2" accent3="accent3" accent4="accent4" accent5="accent5" accent6="accent6" hlink="hlink" folHlink="folHlink"/>
  <p:transition>
    <p:fade/>
  </p:transition>
  <p:txStyles>
    <p:titleStyle>
      <a:lvl1pPr algn="l" defTabSz="685310"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38" marR="0" indent="-25193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8" kern="1200" spc="0" baseline="0">
          <a:gradFill>
            <a:gsLst>
              <a:gs pos="1250">
                <a:schemeClr val="tx1"/>
              </a:gs>
              <a:gs pos="100000">
                <a:schemeClr val="tx1"/>
              </a:gs>
            </a:gsLst>
            <a:lin ang="5400000" scaled="0"/>
          </a:gradFill>
          <a:latin typeface="+mj-lt"/>
          <a:ea typeface="+mn-ea"/>
          <a:cs typeface="+mn-cs"/>
        </a:defRPr>
      </a:lvl1pPr>
      <a:lvl2pPr marL="429227" marR="0" indent="-17728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85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81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772"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603"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259"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69915"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570"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10" rtl="0" eaLnBrk="1" latinLnBrk="0" hangingPunct="1">
        <a:defRPr sz="1323" kern="1200">
          <a:solidFill>
            <a:schemeClr val="tx1"/>
          </a:solidFill>
          <a:latin typeface="+mn-lt"/>
          <a:ea typeface="+mn-ea"/>
          <a:cs typeface="+mn-cs"/>
        </a:defRPr>
      </a:lvl1pPr>
      <a:lvl2pPr marL="342655" algn="l" defTabSz="685310" rtl="0" eaLnBrk="1" latinLnBrk="0" hangingPunct="1">
        <a:defRPr sz="1323" kern="1200">
          <a:solidFill>
            <a:schemeClr val="tx1"/>
          </a:solidFill>
          <a:latin typeface="+mn-lt"/>
          <a:ea typeface="+mn-ea"/>
          <a:cs typeface="+mn-cs"/>
        </a:defRPr>
      </a:lvl2pPr>
      <a:lvl3pPr marL="685310" algn="l" defTabSz="685310" rtl="0" eaLnBrk="1" latinLnBrk="0" hangingPunct="1">
        <a:defRPr sz="1323" kern="1200">
          <a:solidFill>
            <a:schemeClr val="tx1"/>
          </a:solidFill>
          <a:latin typeface="+mn-lt"/>
          <a:ea typeface="+mn-ea"/>
          <a:cs typeface="+mn-cs"/>
        </a:defRPr>
      </a:lvl3pPr>
      <a:lvl4pPr marL="1027966" algn="l" defTabSz="685310" rtl="0" eaLnBrk="1" latinLnBrk="0" hangingPunct="1">
        <a:defRPr sz="1323" kern="1200">
          <a:solidFill>
            <a:schemeClr val="tx1"/>
          </a:solidFill>
          <a:latin typeface="+mn-lt"/>
          <a:ea typeface="+mn-ea"/>
          <a:cs typeface="+mn-cs"/>
        </a:defRPr>
      </a:lvl4pPr>
      <a:lvl5pPr marL="1370621" algn="l" defTabSz="685310" rtl="0" eaLnBrk="1" latinLnBrk="0" hangingPunct="1">
        <a:defRPr sz="1323" kern="1200">
          <a:solidFill>
            <a:schemeClr val="tx1"/>
          </a:solidFill>
          <a:latin typeface="+mn-lt"/>
          <a:ea typeface="+mn-ea"/>
          <a:cs typeface="+mn-cs"/>
        </a:defRPr>
      </a:lvl5pPr>
      <a:lvl6pPr marL="1713276" algn="l" defTabSz="685310" rtl="0" eaLnBrk="1" latinLnBrk="0" hangingPunct="1">
        <a:defRPr sz="1323" kern="1200">
          <a:solidFill>
            <a:schemeClr val="tx1"/>
          </a:solidFill>
          <a:latin typeface="+mn-lt"/>
          <a:ea typeface="+mn-ea"/>
          <a:cs typeface="+mn-cs"/>
        </a:defRPr>
      </a:lvl6pPr>
      <a:lvl7pPr marL="2055931" algn="l" defTabSz="685310" rtl="0" eaLnBrk="1" latinLnBrk="0" hangingPunct="1">
        <a:defRPr sz="1323" kern="1200">
          <a:solidFill>
            <a:schemeClr val="tx1"/>
          </a:solidFill>
          <a:latin typeface="+mn-lt"/>
          <a:ea typeface="+mn-ea"/>
          <a:cs typeface="+mn-cs"/>
        </a:defRPr>
      </a:lvl7pPr>
      <a:lvl8pPr marL="2398586" algn="l" defTabSz="685310" rtl="0" eaLnBrk="1" latinLnBrk="0" hangingPunct="1">
        <a:defRPr sz="1323" kern="1200">
          <a:solidFill>
            <a:schemeClr val="tx1"/>
          </a:solidFill>
          <a:latin typeface="+mn-lt"/>
          <a:ea typeface="+mn-ea"/>
          <a:cs typeface="+mn-cs"/>
        </a:defRPr>
      </a:lvl8pPr>
      <a:lvl9pPr marL="2741243" algn="l" defTabSz="685310"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66305270"/>
      </p:ext>
    </p:extLst>
  </p:cSld>
  <p:clrMap bg1="lt1" tx1="dk1" bg2="lt2" tx2="dk2" accent1="accent1" accent2="accent2" accent3="accent3" accent4="accent4" accent5="accent5" accent6="accent6" hlink="hlink" folHlink="folHlink"/>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140.xml"/><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14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10.xml"/><Relationship Id="rId1" Type="http://schemas.openxmlformats.org/officeDocument/2006/relationships/slideLayout" Target="../slideLayouts/slideLayout140.xml"/><Relationship Id="rId6" Type="http://schemas.openxmlformats.org/officeDocument/2006/relationships/image" Target="../media/image107.png"/><Relationship Id="rId5" Type="http://schemas.openxmlformats.org/officeDocument/2006/relationships/image" Target="../media/image117.png"/><Relationship Id="rId4" Type="http://schemas.openxmlformats.org/officeDocument/2006/relationships/image" Target="../media/image116.tiff"/></Relationships>
</file>

<file path=ppt/slides/_rels/slide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40.xml"/><Relationship Id="rId5" Type="http://schemas.openxmlformats.org/officeDocument/2006/relationships/image" Target="../media/image107.png"/><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14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54.xml"/><Relationship Id="rId5" Type="http://schemas.openxmlformats.org/officeDocument/2006/relationships/image" Target="../media/image126.png"/><Relationship Id="rId4" Type="http://schemas.openxmlformats.org/officeDocument/2006/relationships/image" Target="../media/image1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png"/><Relationship Id="rId3" Type="http://schemas.openxmlformats.org/officeDocument/2006/relationships/image" Target="../media/image55.png"/><Relationship Id="rId21" Type="http://schemas.openxmlformats.org/officeDocument/2006/relationships/image" Target="../media/image73.pn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png"/><Relationship Id="rId2" Type="http://schemas.openxmlformats.org/officeDocument/2006/relationships/notesSlide" Target="../notesSlides/notesSlide2.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41" Type="http://schemas.openxmlformats.org/officeDocument/2006/relationships/image" Target="../media/image93.png"/><Relationship Id="rId1" Type="http://schemas.openxmlformats.org/officeDocument/2006/relationships/slideLayout" Target="../slideLayouts/slideLayout99.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png"/><Relationship Id="rId5" Type="http://schemas.openxmlformats.org/officeDocument/2006/relationships/image" Target="../media/image57.png"/><Relationship Id="rId15" Type="http://schemas.openxmlformats.org/officeDocument/2006/relationships/image" Target="../media/image67.jpe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jpe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jpe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 Id="rId43"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9" Type="http://schemas.openxmlformats.org/officeDocument/2006/relationships/image" Target="../media/image61.png"/><Relationship Id="rId3" Type="http://schemas.openxmlformats.org/officeDocument/2006/relationships/image" Target="../media/image96.png"/><Relationship Id="rId21" Type="http://schemas.openxmlformats.org/officeDocument/2006/relationships/image" Target="../media/image80.png"/><Relationship Id="rId34" Type="http://schemas.openxmlformats.org/officeDocument/2006/relationships/image" Target="../media/image93.png"/><Relationship Id="rId42"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60.png"/><Relationship Id="rId2" Type="http://schemas.openxmlformats.org/officeDocument/2006/relationships/notesSlide" Target="../notesSlides/notesSlide3.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8.png"/><Relationship Id="rId41" Type="http://schemas.openxmlformats.org/officeDocument/2006/relationships/image" Target="../media/image63.png"/><Relationship Id="rId1" Type="http://schemas.openxmlformats.org/officeDocument/2006/relationships/slideLayout" Target="../slideLayouts/slideLayout99.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jpeg"/><Relationship Id="rId32" Type="http://schemas.openxmlformats.org/officeDocument/2006/relationships/image" Target="../media/image91.png"/><Relationship Id="rId37" Type="http://schemas.openxmlformats.org/officeDocument/2006/relationships/image" Target="../media/image59.png"/><Relationship Id="rId40"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74.jpe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57.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56.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95.jpeg"/></Relationships>
</file>

<file path=ppt/slides/_rels/slide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g"/><Relationship Id="rId7" Type="http://schemas.openxmlformats.org/officeDocument/2006/relationships/image" Target="../media/image101.png"/><Relationship Id="rId12"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jpeg"/><Relationship Id="rId10" Type="http://schemas.openxmlformats.org/officeDocument/2006/relationships/hyperlink" Target="https://opensourcehub.microsoft.com/" TargetMode="External"/><Relationship Id="rId4" Type="http://schemas.openxmlformats.org/officeDocument/2006/relationships/image" Target="../media/image98.jpeg"/><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1932" y="1562035"/>
            <a:ext cx="8255745" cy="564566"/>
          </a:xfrm>
        </p:spPr>
        <p:txBody>
          <a:bodyPr/>
          <a:lstStyle/>
          <a:p>
            <a:r>
              <a:rPr lang="en-US" sz="4500" spc="-147" dirty="0"/>
              <a:t>Empowering Customers:</a:t>
            </a:r>
            <a:br>
              <a:rPr lang="en-US" sz="4500" spc="-147" dirty="0"/>
            </a:br>
            <a:r>
              <a:rPr lang="en-US" sz="4500" spc="-147" dirty="0"/>
              <a:t>Why Microsoft Loves Linux</a:t>
            </a:r>
            <a:endParaRPr lang="en-US" sz="4500" dirty="0"/>
          </a:p>
        </p:txBody>
      </p:sp>
      <p:sp>
        <p:nvSpPr>
          <p:cNvPr id="3" name="Subtitle 9"/>
          <p:cNvSpPr txBox="1">
            <a:spLocks/>
          </p:cNvSpPr>
          <p:nvPr/>
        </p:nvSpPr>
        <p:spPr>
          <a:xfrm>
            <a:off x="201931" y="4166798"/>
            <a:ext cx="4373751" cy="461612"/>
          </a:xfrm>
          <a:prstGeom prst="rect">
            <a:avLst/>
          </a:prstGeom>
        </p:spPr>
        <p:txBody>
          <a:bodyPr vert="horz" wrap="square" lIns="146263" tIns="91414" rIns="146263" bIns="91414" rtlCol="0" anchor="ctr">
            <a:spAutoFit/>
          </a:bodyPr>
          <a:lstStyle>
            <a:lvl1pPr marL="0" marR="0" indent="0" algn="l" defTabSz="685647" rtl="0" eaLnBrk="1" fontAlgn="auto" latinLnBrk="0" hangingPunct="1">
              <a:lnSpc>
                <a:spcPct val="90000"/>
              </a:lnSpc>
              <a:spcBef>
                <a:spcPct val="20000"/>
              </a:spcBef>
              <a:spcAft>
                <a:spcPts val="0"/>
              </a:spcAft>
              <a:buClrTx/>
              <a:buSzPct val="90000"/>
              <a:buFont typeface="Arial" pitchFamily="34" charset="0"/>
              <a:buNone/>
              <a:tabLst/>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2pPr>
            <a:lvl3pPr marL="67214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471" kern="1200" spc="0" baseline="0">
                <a:solidFill>
                  <a:schemeClr val="tx1">
                    <a:tint val="75000"/>
                  </a:schemeClr>
                </a:solidFill>
                <a:latin typeface="+mn-lt"/>
                <a:ea typeface="+mn-ea"/>
                <a:cs typeface="+mn-cs"/>
              </a:defRPr>
            </a:lvl3pPr>
            <a:lvl4pPr marL="1008211"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4pPr>
            <a:lvl5pPr marL="134428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5pPr>
            <a:lvl6pPr marL="1680352"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6pPr>
            <a:lvl7pPr marL="2016424"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7pPr>
            <a:lvl8pPr marL="235249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8pPr>
            <a:lvl9pPr marL="268856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9pPr>
          </a:lstStyle>
          <a:p>
            <a:r>
              <a:rPr lang="en-US" sz="2000" dirty="0"/>
              <a:t>Jim Zimmerman</a:t>
            </a:r>
          </a:p>
        </p:txBody>
      </p:sp>
      <p:sp>
        <p:nvSpPr>
          <p:cNvPr id="4" name="Text Placeholder 10"/>
          <p:cNvSpPr>
            <a:spLocks noGrp="1"/>
          </p:cNvSpPr>
          <p:nvPr>
            <p:ph type="body" sz="quarter" idx="11"/>
          </p:nvPr>
        </p:nvSpPr>
        <p:spPr>
          <a:xfrm>
            <a:off x="201931" y="4527999"/>
            <a:ext cx="6697814" cy="615501"/>
          </a:xfrm>
        </p:spPr>
        <p:txBody>
          <a:bodyPr/>
          <a:lstStyle/>
          <a:p>
            <a:r>
              <a:rPr lang="en-US" sz="1400" dirty="0"/>
              <a:t>Former Red Hat Alliance Lead</a:t>
            </a:r>
          </a:p>
          <a:p>
            <a:r>
              <a:rPr lang="en-US" sz="1400" dirty="0"/>
              <a:t>Microsoft Corporation</a:t>
            </a:r>
          </a:p>
        </p:txBody>
      </p:sp>
    </p:spTree>
    <p:extLst>
      <p:ext uri="{BB962C8B-B14F-4D97-AF65-F5344CB8AC3E}">
        <p14:creationId xmlns:p14="http://schemas.microsoft.com/office/powerpoint/2010/main" val="328634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664916" y="2609173"/>
            <a:ext cx="6987878" cy="2192447"/>
          </a:xfrm>
          <a:custGeom>
            <a:avLst/>
            <a:gdLst/>
            <a:ahLst/>
            <a:cxnLst/>
            <a:rect l="l" t="t" r="r" b="b"/>
            <a:pathLst>
              <a:path w="2179" h="653">
                <a:moveTo>
                  <a:pt x="2178" y="652"/>
                </a:moveTo>
                <a:cubicBezTo>
                  <a:pt x="1898" y="245"/>
                  <a:pt x="1898" y="245"/>
                  <a:pt x="1898" y="245"/>
                </a:cubicBezTo>
                <a:cubicBezTo>
                  <a:pt x="1870" y="208"/>
                  <a:pt x="1870" y="208"/>
                  <a:pt x="1870" y="208"/>
                </a:cubicBezTo>
                <a:cubicBezTo>
                  <a:pt x="1734" y="103"/>
                  <a:pt x="1734" y="103"/>
                  <a:pt x="1734" y="103"/>
                </a:cubicBezTo>
                <a:cubicBezTo>
                  <a:pt x="1662" y="236"/>
                  <a:pt x="1662" y="236"/>
                  <a:pt x="1662" y="236"/>
                </a:cubicBezTo>
                <a:cubicBezTo>
                  <a:pt x="1662" y="236"/>
                  <a:pt x="1662" y="236"/>
                  <a:pt x="1662" y="236"/>
                </a:cubicBezTo>
                <a:cubicBezTo>
                  <a:pt x="1642" y="246"/>
                  <a:pt x="1642" y="246"/>
                  <a:pt x="1642" y="246"/>
                </a:cubicBezTo>
                <a:cubicBezTo>
                  <a:pt x="1493" y="114"/>
                  <a:pt x="1493" y="114"/>
                  <a:pt x="1493" y="114"/>
                </a:cubicBezTo>
                <a:cubicBezTo>
                  <a:pt x="1340" y="0"/>
                  <a:pt x="1340" y="0"/>
                  <a:pt x="1340" y="0"/>
                </a:cubicBezTo>
                <a:cubicBezTo>
                  <a:pt x="1227" y="119"/>
                  <a:pt x="1227" y="119"/>
                  <a:pt x="1227" y="119"/>
                </a:cubicBezTo>
                <a:cubicBezTo>
                  <a:pt x="1041" y="191"/>
                  <a:pt x="1041" y="191"/>
                  <a:pt x="1041" y="191"/>
                </a:cubicBezTo>
                <a:cubicBezTo>
                  <a:pt x="939" y="119"/>
                  <a:pt x="939" y="119"/>
                  <a:pt x="939" y="119"/>
                </a:cubicBezTo>
                <a:cubicBezTo>
                  <a:pt x="815" y="149"/>
                  <a:pt x="815" y="149"/>
                  <a:pt x="815" y="149"/>
                </a:cubicBezTo>
                <a:cubicBezTo>
                  <a:pt x="653" y="368"/>
                  <a:pt x="653" y="368"/>
                  <a:pt x="653" y="368"/>
                </a:cubicBezTo>
                <a:cubicBezTo>
                  <a:pt x="563" y="348"/>
                  <a:pt x="563" y="348"/>
                  <a:pt x="563" y="348"/>
                </a:cubicBezTo>
                <a:cubicBezTo>
                  <a:pt x="486" y="360"/>
                  <a:pt x="486" y="360"/>
                  <a:pt x="486" y="360"/>
                </a:cubicBezTo>
                <a:cubicBezTo>
                  <a:pt x="396" y="462"/>
                  <a:pt x="396" y="462"/>
                  <a:pt x="396" y="462"/>
                </a:cubicBezTo>
                <a:cubicBezTo>
                  <a:pt x="369" y="405"/>
                  <a:pt x="369" y="405"/>
                  <a:pt x="369" y="405"/>
                </a:cubicBezTo>
                <a:cubicBezTo>
                  <a:pt x="315" y="405"/>
                  <a:pt x="315" y="405"/>
                  <a:pt x="315" y="405"/>
                </a:cubicBezTo>
                <a:cubicBezTo>
                  <a:pt x="315" y="405"/>
                  <a:pt x="283" y="420"/>
                  <a:pt x="240" y="440"/>
                </a:cubicBezTo>
                <a:cubicBezTo>
                  <a:pt x="0" y="652"/>
                  <a:pt x="0" y="652"/>
                  <a:pt x="0" y="652"/>
                </a:cubicBezTo>
                <a:lnTo>
                  <a:pt x="2178" y="652"/>
                </a:lnTo>
              </a:path>
            </a:pathLst>
          </a:custGeom>
          <a:solidFill>
            <a:srgbClr val="E8E8E8"/>
          </a:solidFill>
          <a:ln>
            <a:noFill/>
          </a:ln>
        </p:spPr>
        <p:style>
          <a:lnRef idx="0">
            <a:scrgbClr r="0" g="0" b="0"/>
          </a:lnRef>
          <a:fillRef idx="0">
            <a:scrgbClr r="0" g="0" b="0"/>
          </a:fillRef>
          <a:effectRef idx="0">
            <a:scrgbClr r="0" g="0" b="0"/>
          </a:effectRef>
          <a:fontRef idx="minor"/>
        </p:style>
      </p:sp>
      <p:sp>
        <p:nvSpPr>
          <p:cNvPr id="197" name="CustomShape 2"/>
          <p:cNvSpPr/>
          <p:nvPr/>
        </p:nvSpPr>
        <p:spPr>
          <a:xfrm>
            <a:off x="6174215" y="3402986"/>
            <a:ext cx="1082062" cy="762049"/>
          </a:xfrm>
          <a:custGeom>
            <a:avLst/>
            <a:gdLst/>
            <a:ahLst/>
            <a:cxnLst/>
            <a:rect l="l" t="t" r="r" b="b"/>
            <a:pathLst>
              <a:path w="324" h="228">
                <a:moveTo>
                  <a:pt x="298" y="10"/>
                </a:moveTo>
                <a:cubicBezTo>
                  <a:pt x="298" y="10"/>
                  <a:pt x="279" y="120"/>
                  <a:pt x="140" y="169"/>
                </a:cubicBezTo>
                <a:cubicBezTo>
                  <a:pt x="0" y="218"/>
                  <a:pt x="254" y="227"/>
                  <a:pt x="254" y="227"/>
                </a:cubicBezTo>
                <a:cubicBezTo>
                  <a:pt x="247" y="200"/>
                  <a:pt x="247" y="200"/>
                  <a:pt x="247" y="200"/>
                </a:cubicBezTo>
                <a:cubicBezTo>
                  <a:pt x="247" y="200"/>
                  <a:pt x="323" y="120"/>
                  <a:pt x="318" y="0"/>
                </a:cubicBezTo>
                <a:lnTo>
                  <a:pt x="298" y="10"/>
                </a:lnTo>
              </a:path>
            </a:pathLst>
          </a:custGeom>
          <a:solidFill>
            <a:srgbClr val="D2D2D2"/>
          </a:solidFill>
          <a:ln>
            <a:noFill/>
          </a:ln>
        </p:spPr>
        <p:style>
          <a:lnRef idx="0">
            <a:scrgbClr r="0" g="0" b="0"/>
          </a:lnRef>
          <a:fillRef idx="0">
            <a:scrgbClr r="0" g="0" b="0"/>
          </a:fillRef>
          <a:effectRef idx="0">
            <a:scrgbClr r="0" g="0" b="0"/>
          </a:effectRef>
          <a:fontRef idx="minor"/>
        </p:style>
      </p:sp>
      <p:sp>
        <p:nvSpPr>
          <p:cNvPr id="198" name="CustomShape 3"/>
          <p:cNvSpPr/>
          <p:nvPr/>
        </p:nvSpPr>
        <p:spPr>
          <a:xfrm>
            <a:off x="4767640" y="343342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199" name="CustomShape 4"/>
          <p:cNvSpPr/>
          <p:nvPr/>
        </p:nvSpPr>
        <p:spPr>
          <a:xfrm>
            <a:off x="4969070" y="360097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0" name="CustomShape 5"/>
          <p:cNvSpPr/>
          <p:nvPr/>
        </p:nvSpPr>
        <p:spPr>
          <a:xfrm>
            <a:off x="7435474" y="354856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201" name="CustomShape 6"/>
          <p:cNvSpPr/>
          <p:nvPr/>
        </p:nvSpPr>
        <p:spPr>
          <a:xfrm>
            <a:off x="7636905" y="3716117"/>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2" name="CustomShape 7"/>
          <p:cNvSpPr/>
          <p:nvPr/>
        </p:nvSpPr>
        <p:spPr>
          <a:xfrm>
            <a:off x="2641630" y="4247619"/>
            <a:ext cx="2666511" cy="554001"/>
          </a:xfrm>
          <a:custGeom>
            <a:avLst/>
            <a:gdLst/>
            <a:ahLst/>
            <a:cxnLst/>
            <a:rect l="l" t="t" r="r" b="b"/>
            <a:pathLst>
              <a:path w="796" h="166">
                <a:moveTo>
                  <a:pt x="491" y="8"/>
                </a:moveTo>
                <a:cubicBezTo>
                  <a:pt x="488" y="7"/>
                  <a:pt x="486" y="7"/>
                  <a:pt x="483" y="7"/>
                </a:cubicBezTo>
                <a:cubicBezTo>
                  <a:pt x="476" y="6"/>
                  <a:pt x="468" y="5"/>
                  <a:pt x="461" y="4"/>
                </a:cubicBezTo>
                <a:cubicBezTo>
                  <a:pt x="446" y="2"/>
                  <a:pt x="432" y="1"/>
                  <a:pt x="417" y="1"/>
                </a:cubicBezTo>
                <a:cubicBezTo>
                  <a:pt x="409" y="0"/>
                  <a:pt x="401" y="0"/>
                  <a:pt x="393" y="0"/>
                </a:cubicBezTo>
                <a:cubicBezTo>
                  <a:pt x="251" y="1"/>
                  <a:pt x="109" y="56"/>
                  <a:pt x="0" y="165"/>
                </a:cubicBezTo>
                <a:cubicBezTo>
                  <a:pt x="282" y="165"/>
                  <a:pt x="282" y="165"/>
                  <a:pt x="282" y="165"/>
                </a:cubicBezTo>
                <a:cubicBezTo>
                  <a:pt x="795" y="165"/>
                  <a:pt x="795" y="165"/>
                  <a:pt x="795" y="165"/>
                </a:cubicBezTo>
                <a:cubicBezTo>
                  <a:pt x="709" y="79"/>
                  <a:pt x="602" y="27"/>
                  <a:pt x="491"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3" name="CustomShape 8"/>
          <p:cNvSpPr/>
          <p:nvPr/>
        </p:nvSpPr>
        <p:spPr>
          <a:xfrm>
            <a:off x="6177655" y="4220620"/>
            <a:ext cx="2793299" cy="581000"/>
          </a:xfrm>
          <a:custGeom>
            <a:avLst/>
            <a:gdLst/>
            <a:ahLst/>
            <a:cxnLst/>
            <a:rect l="l" t="t" r="r" b="b"/>
            <a:pathLst>
              <a:path w="834" h="174">
                <a:moveTo>
                  <a:pt x="515" y="8"/>
                </a:moveTo>
                <a:cubicBezTo>
                  <a:pt x="512" y="8"/>
                  <a:pt x="509" y="7"/>
                  <a:pt x="506" y="7"/>
                </a:cubicBezTo>
                <a:cubicBezTo>
                  <a:pt x="498" y="6"/>
                  <a:pt x="491" y="5"/>
                  <a:pt x="483" y="4"/>
                </a:cubicBezTo>
                <a:cubicBezTo>
                  <a:pt x="468" y="2"/>
                  <a:pt x="452" y="1"/>
                  <a:pt x="437" y="1"/>
                </a:cubicBezTo>
                <a:cubicBezTo>
                  <a:pt x="428" y="0"/>
                  <a:pt x="420" y="0"/>
                  <a:pt x="411" y="0"/>
                </a:cubicBezTo>
                <a:cubicBezTo>
                  <a:pt x="262" y="2"/>
                  <a:pt x="114" y="59"/>
                  <a:pt x="0" y="173"/>
                </a:cubicBezTo>
                <a:cubicBezTo>
                  <a:pt x="295" y="173"/>
                  <a:pt x="295" y="173"/>
                  <a:pt x="295" y="173"/>
                </a:cubicBezTo>
                <a:cubicBezTo>
                  <a:pt x="833" y="173"/>
                  <a:pt x="833" y="173"/>
                  <a:pt x="833" y="173"/>
                </a:cubicBezTo>
                <a:cubicBezTo>
                  <a:pt x="743" y="83"/>
                  <a:pt x="631" y="28"/>
                  <a:pt x="515"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4" name="CustomShape 9"/>
          <p:cNvSpPr/>
          <p:nvPr/>
        </p:nvSpPr>
        <p:spPr>
          <a:xfrm>
            <a:off x="3862128" y="3907489"/>
            <a:ext cx="4296486" cy="894131"/>
          </a:xfrm>
          <a:custGeom>
            <a:avLst/>
            <a:gdLst/>
            <a:ahLst/>
            <a:cxnLst/>
            <a:rect l="l" t="t" r="r" b="b"/>
            <a:pathLst>
              <a:path w="1282" h="267">
                <a:moveTo>
                  <a:pt x="792" y="13"/>
                </a:moveTo>
                <a:cubicBezTo>
                  <a:pt x="787" y="12"/>
                  <a:pt x="782" y="11"/>
                  <a:pt x="778" y="11"/>
                </a:cubicBezTo>
                <a:cubicBezTo>
                  <a:pt x="766" y="9"/>
                  <a:pt x="754" y="7"/>
                  <a:pt x="743" y="6"/>
                </a:cubicBezTo>
                <a:cubicBezTo>
                  <a:pt x="719" y="3"/>
                  <a:pt x="695" y="2"/>
                  <a:pt x="672" y="1"/>
                </a:cubicBezTo>
                <a:cubicBezTo>
                  <a:pt x="658" y="0"/>
                  <a:pt x="646" y="0"/>
                  <a:pt x="633" y="0"/>
                </a:cubicBezTo>
                <a:cubicBezTo>
                  <a:pt x="403" y="2"/>
                  <a:pt x="175" y="90"/>
                  <a:pt x="0" y="266"/>
                </a:cubicBezTo>
                <a:cubicBezTo>
                  <a:pt x="453" y="266"/>
                  <a:pt x="453" y="266"/>
                  <a:pt x="453" y="266"/>
                </a:cubicBezTo>
                <a:cubicBezTo>
                  <a:pt x="1281" y="266"/>
                  <a:pt x="1281" y="266"/>
                  <a:pt x="1281" y="266"/>
                </a:cubicBezTo>
                <a:cubicBezTo>
                  <a:pt x="1142" y="127"/>
                  <a:pt x="971" y="43"/>
                  <a:pt x="792" y="13"/>
                </a:cubicBezTo>
              </a:path>
            </a:pathLst>
          </a:custGeom>
          <a:solidFill>
            <a:srgbClr val="7FBA00"/>
          </a:solidFill>
          <a:ln>
            <a:noFill/>
          </a:ln>
        </p:spPr>
        <p:style>
          <a:lnRef idx="0">
            <a:scrgbClr r="0" g="0" b="0"/>
          </a:lnRef>
          <a:fillRef idx="0">
            <a:scrgbClr r="0" g="0" b="0"/>
          </a:fillRef>
          <a:effectRef idx="0">
            <a:scrgbClr r="0" g="0" b="0"/>
          </a:effectRef>
          <a:fontRef idx="minor"/>
        </p:style>
      </p:sp>
      <p:sp>
        <p:nvSpPr>
          <p:cNvPr id="205" name="CustomShape 10"/>
          <p:cNvSpPr/>
          <p:nvPr/>
        </p:nvSpPr>
        <p:spPr>
          <a:xfrm>
            <a:off x="3667313" y="379393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6" name="CustomShape 11"/>
          <p:cNvSpPr/>
          <p:nvPr/>
        </p:nvSpPr>
        <p:spPr>
          <a:xfrm>
            <a:off x="4677909" y="3910930"/>
            <a:ext cx="1528863" cy="890690"/>
          </a:xfrm>
          <a:custGeom>
            <a:avLst/>
            <a:gdLst/>
            <a:ahLst/>
            <a:cxnLst/>
            <a:rect l="l" t="t" r="r" b="b"/>
            <a:pathLst>
              <a:path w="457" h="266">
                <a:moveTo>
                  <a:pt x="456" y="0"/>
                </a:moveTo>
                <a:cubicBezTo>
                  <a:pt x="454" y="0"/>
                  <a:pt x="451" y="0"/>
                  <a:pt x="449" y="0"/>
                </a:cubicBezTo>
                <a:cubicBezTo>
                  <a:pt x="177" y="51"/>
                  <a:pt x="0" y="265"/>
                  <a:pt x="0" y="265"/>
                </a:cubicBezTo>
                <a:cubicBezTo>
                  <a:pt x="85" y="265"/>
                  <a:pt x="85" y="265"/>
                  <a:pt x="85" y="265"/>
                </a:cubicBezTo>
                <a:cubicBezTo>
                  <a:pt x="85" y="265"/>
                  <a:pt x="252" y="60"/>
                  <a:pt x="456" y="0"/>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7" name="CustomShape 12"/>
          <p:cNvSpPr/>
          <p:nvPr/>
        </p:nvSpPr>
        <p:spPr>
          <a:xfrm>
            <a:off x="6358705" y="4012307"/>
            <a:ext cx="504768" cy="789048"/>
          </a:xfrm>
          <a:custGeom>
            <a:avLst/>
            <a:gdLst/>
            <a:ahLst/>
            <a:cxnLst/>
            <a:rect l="l" t="t" r="r" b="b"/>
            <a:pathLst>
              <a:path w="152" h="236">
                <a:moveTo>
                  <a:pt x="151" y="4"/>
                </a:moveTo>
                <a:cubicBezTo>
                  <a:pt x="146" y="3"/>
                  <a:pt x="140" y="1"/>
                  <a:pt x="135" y="0"/>
                </a:cubicBezTo>
                <a:cubicBezTo>
                  <a:pt x="128" y="5"/>
                  <a:pt x="0" y="107"/>
                  <a:pt x="20" y="235"/>
                </a:cubicBezTo>
                <a:cubicBezTo>
                  <a:pt x="55" y="235"/>
                  <a:pt x="55" y="235"/>
                  <a:pt x="55" y="235"/>
                </a:cubicBezTo>
                <a:cubicBezTo>
                  <a:pt x="29" y="103"/>
                  <a:pt x="151" y="4"/>
                  <a:pt x="151" y="4"/>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8" name="CustomShape 13"/>
          <p:cNvSpPr/>
          <p:nvPr/>
        </p:nvSpPr>
        <p:spPr>
          <a:xfrm>
            <a:off x="4962188" y="3910930"/>
            <a:ext cx="1848876" cy="890690"/>
          </a:xfrm>
          <a:custGeom>
            <a:avLst/>
            <a:gdLst/>
            <a:ahLst/>
            <a:cxnLst/>
            <a:rect l="l" t="t" r="r" b="b"/>
            <a:pathLst>
              <a:path w="552" h="266">
                <a:moveTo>
                  <a:pt x="551" y="30"/>
                </a:moveTo>
                <a:cubicBezTo>
                  <a:pt x="492" y="14"/>
                  <a:pt x="432" y="4"/>
                  <a:pt x="371" y="0"/>
                </a:cubicBezTo>
                <a:cubicBezTo>
                  <a:pt x="167" y="60"/>
                  <a:pt x="0" y="265"/>
                  <a:pt x="0" y="265"/>
                </a:cubicBezTo>
                <a:cubicBezTo>
                  <a:pt x="436" y="265"/>
                  <a:pt x="436" y="265"/>
                  <a:pt x="436" y="265"/>
                </a:cubicBezTo>
                <a:cubicBezTo>
                  <a:pt x="416" y="137"/>
                  <a:pt x="544" y="35"/>
                  <a:pt x="551" y="30"/>
                </a:cubicBezTo>
              </a:path>
            </a:pathLst>
          </a:custGeom>
          <a:solidFill>
            <a:srgbClr val="969696"/>
          </a:solidFill>
          <a:ln>
            <a:noFill/>
          </a:ln>
        </p:spPr>
        <p:style>
          <a:lnRef idx="0">
            <a:scrgbClr r="0" g="0" b="0"/>
          </a:lnRef>
          <a:fillRef idx="0">
            <a:scrgbClr r="0" g="0" b="0"/>
          </a:fillRef>
          <a:effectRef idx="0">
            <a:scrgbClr r="0" g="0" b="0"/>
          </a:effectRef>
          <a:fontRef idx="minor"/>
        </p:style>
      </p:sp>
      <p:sp>
        <p:nvSpPr>
          <p:cNvPr id="211" name="CustomShape 16"/>
          <p:cNvSpPr/>
          <p:nvPr/>
        </p:nvSpPr>
        <p:spPr>
          <a:xfrm>
            <a:off x="2428288" y="3651796"/>
            <a:ext cx="430390" cy="437007"/>
          </a:xfrm>
          <a:custGeom>
            <a:avLst/>
            <a:gdLst/>
            <a:ahLst/>
            <a:cxnLst/>
            <a:rect l="l" t="t" r="r" b="b"/>
            <a:pathLst>
              <a:path w="130" h="131">
                <a:moveTo>
                  <a:pt x="129" y="95"/>
                </a:moveTo>
                <a:cubicBezTo>
                  <a:pt x="84" y="0"/>
                  <a:pt x="84" y="0"/>
                  <a:pt x="84" y="0"/>
                </a:cubicBezTo>
                <a:cubicBezTo>
                  <a:pt x="0" y="130"/>
                  <a:pt x="0" y="130"/>
                  <a:pt x="0" y="130"/>
                </a:cubicBezTo>
                <a:cubicBezTo>
                  <a:pt x="43" y="110"/>
                  <a:pt x="75" y="95"/>
                  <a:pt x="75" y="95"/>
                </a:cubicBezTo>
                <a:lnTo>
                  <a:pt x="129" y="95"/>
                </a:lnTo>
              </a:path>
            </a:pathLst>
          </a:custGeom>
          <a:solidFill>
            <a:srgbClr val="CEE8F4"/>
          </a:solidFill>
          <a:ln>
            <a:noFill/>
          </a:ln>
        </p:spPr>
        <p:style>
          <a:lnRef idx="0">
            <a:scrgbClr r="0" g="0" b="0"/>
          </a:lnRef>
          <a:fillRef idx="0">
            <a:scrgbClr r="0" g="0" b="0"/>
          </a:fillRef>
          <a:effectRef idx="0">
            <a:scrgbClr r="0" g="0" b="0"/>
          </a:effectRef>
          <a:fontRef idx="minor"/>
        </p:style>
      </p:sp>
      <p:sp>
        <p:nvSpPr>
          <p:cNvPr id="214" name="CustomShape 19"/>
          <p:cNvSpPr/>
          <p:nvPr/>
        </p:nvSpPr>
        <p:spPr>
          <a:xfrm>
            <a:off x="1754911" y="2585087"/>
            <a:ext cx="7306303" cy="2341469"/>
          </a:xfrm>
          <a:prstGeom prst="rect">
            <a:avLst/>
          </a:prstGeom>
          <a:noFill/>
          <a:ln>
            <a:noFill/>
          </a:ln>
        </p:spPr>
        <p:style>
          <a:lnRef idx="0">
            <a:scrgbClr r="0" g="0" b="0"/>
          </a:lnRef>
          <a:fillRef idx="0">
            <a:scrgbClr r="0" g="0" b="0"/>
          </a:fillRef>
          <a:effectRef idx="0">
            <a:scrgbClr r="0" g="0" b="0"/>
          </a:effectRef>
          <a:fontRef idx="minor"/>
        </p:style>
      </p:sp>
      <p:sp>
        <p:nvSpPr>
          <p:cNvPr id="215" name="TextShape 20"/>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Delivering the hybrid cloud</a:t>
            </a:r>
            <a:endParaRPr kumimoji="0" lang="en-US" sz="1029" b="0" i="0" u="none" strike="noStrike" kern="0" cap="none" spc="-1" normalizeH="0" baseline="0" noProof="0" dirty="0">
              <a:ln>
                <a:noFill/>
              </a:ln>
              <a:solidFill>
                <a:srgbClr val="505050"/>
              </a:solidFill>
              <a:effectLst/>
              <a:uLnTx/>
              <a:uFill>
                <a:solidFill>
                  <a:srgbClr val="FFFFFF"/>
                </a:solidFill>
              </a:uFill>
              <a:latin typeface="Arial"/>
              <a:cs typeface="Arial"/>
              <a:sym typeface="Arial"/>
            </a:endParaRPr>
          </a:p>
        </p:txBody>
      </p:sp>
      <p:sp>
        <p:nvSpPr>
          <p:cNvPr id="216" name="TextShape 21"/>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7244E5AA-155B-45F3-B35B-BB9287C26734}" type="slidenum">
              <a:rPr kumimoji="0" lang="en-US" sz="882" b="0" i="0" u="none" strike="noStrike" kern="0" cap="none" spc="-1" normalizeH="0" baseline="0" noProof="0">
                <a:ln>
                  <a:noFill/>
                </a:ln>
                <a:solidFill>
                  <a:srgbClr val="B8B8B8"/>
                </a:solidFill>
                <a:effectLst/>
                <a:uLnTx/>
                <a:uFill>
                  <a:solidFill>
                    <a:srgbClr val="FFFFFF"/>
                  </a:solidFill>
                </a:uFill>
                <a:latin typeface="Arial"/>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10</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17" name="CustomShape 22"/>
          <p:cNvSpPr/>
          <p:nvPr/>
        </p:nvSpPr>
        <p:spPr>
          <a:xfrm>
            <a:off x="3462442" y="3736762"/>
            <a:ext cx="244046" cy="730022"/>
          </a:xfrm>
          <a:custGeom>
            <a:avLst/>
            <a:gdLst/>
            <a:ahLst/>
            <a:cxnLst/>
            <a:rect l="l" t="t" r="r" b="b"/>
            <a:pathLst>
              <a:path w="146" h="433">
                <a:moveTo>
                  <a:pt x="80" y="0"/>
                </a:moveTo>
                <a:lnTo>
                  <a:pt x="0" y="432"/>
                </a:lnTo>
                <a:lnTo>
                  <a:pt x="145" y="432"/>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50" name="CustomShape 2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1" name="CustomShape 2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2" name="CustomShape 2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3" name="CustomShape 2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0" name="CustomShape 2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products in 
on-premises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1" name="CustomShape 28"/>
          <p:cNvSpPr/>
          <p:nvPr/>
        </p:nvSpPr>
        <p:spPr>
          <a:xfrm>
            <a:off x="174962"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2" name="CustomShape 29"/>
          <p:cNvSpPr/>
          <p:nvPr/>
        </p:nvSpPr>
        <p:spPr>
          <a:xfrm>
            <a:off x="3854186" y="963581"/>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3" name="CustomShape 30"/>
          <p:cNvSpPr/>
          <p:nvPr/>
        </p:nvSpPr>
        <p:spPr>
          <a:xfrm>
            <a:off x="7560408"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4" name="CustomShape 31"/>
          <p:cNvSpPr/>
          <p:nvPr/>
        </p:nvSpPr>
        <p:spPr>
          <a:xfrm>
            <a:off x="5711797" y="972845"/>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9" name="CustomShape 28"/>
          <p:cNvSpPr/>
          <p:nvPr/>
        </p:nvSpPr>
        <p:spPr>
          <a:xfrm>
            <a:off x="1987972" y="9756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3917652392"/>
      </p:ext>
    </p:extLst>
  </p:cSld>
  <p:clrMapOvr>
    <a:masterClrMapping/>
  </p:clrMapOvr>
  <p:transition spd="slow">
    <p:wip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6" name="Parallelogram 15"/>
          <p:cNvSpPr/>
          <p:nvPr/>
        </p:nvSpPr>
        <p:spPr bwMode="auto">
          <a:xfrm>
            <a:off x="2" y="4290658"/>
            <a:ext cx="9143999" cy="513575"/>
          </a:xfrm>
          <a:prstGeom prst="parallelogram">
            <a:avLst>
              <a:gd name="adj" fmla="val 10926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11</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graphicFrame>
        <p:nvGraphicFramePr>
          <p:cNvPr id="22" name="Table 21"/>
          <p:cNvGraphicFramePr>
            <a:graphicFrameLocks noGrp="1"/>
          </p:cNvGraphicFramePr>
          <p:nvPr>
            <p:extLst/>
          </p:nvPr>
        </p:nvGraphicFramePr>
        <p:xfrm>
          <a:off x="4608462" y="9984"/>
          <a:ext cx="4396335" cy="4141231"/>
        </p:xfrm>
        <a:graphic>
          <a:graphicData uri="http://schemas.openxmlformats.org/drawingml/2006/table">
            <a:tbl>
              <a:tblPr firstRow="1" bandRow="1">
                <a:tableStyleId>{B301B821-A1FF-4177-AEE7-76D212191A09}</a:tableStyleId>
              </a:tblPr>
              <a:tblGrid>
                <a:gridCol w="586952">
                  <a:extLst>
                    <a:ext uri="{9D8B030D-6E8A-4147-A177-3AD203B41FA5}">
                      <a16:colId xmlns:a16="http://schemas.microsoft.com/office/drawing/2014/main" val="20000"/>
                    </a:ext>
                  </a:extLst>
                </a:gridCol>
                <a:gridCol w="3809383">
                  <a:extLst>
                    <a:ext uri="{9D8B030D-6E8A-4147-A177-3AD203B41FA5}">
                      <a16:colId xmlns:a16="http://schemas.microsoft.com/office/drawing/2014/main" val="20001"/>
                    </a:ext>
                  </a:extLst>
                </a:gridCol>
              </a:tblGrid>
              <a:tr h="265352">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350440">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Pent-up demand from customers </a:t>
                      </a:r>
                      <a:r>
                        <a:rPr kumimoji="0" lang="en-US" sz="1100" b="0" i="0" u="none" strike="noStrike" kern="1200" cap="none" spc="0" normalizeH="0" baseline="0" noProof="0" dirty="0">
                          <a:ln>
                            <a:noFill/>
                          </a:ln>
                          <a:solidFill>
                            <a:srgbClr val="505050"/>
                          </a:solidFill>
                          <a:effectLst/>
                          <a:uLnTx/>
                          <a:uFillTx/>
                          <a:latin typeface="+mn-lt"/>
                        </a:rPr>
                        <a:t>who have been waiting for Azure support</a:t>
                      </a: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Customers who need enterprise-grade support for Linux workloads in a public cloud</a:t>
                      </a: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endParaRPr kumimoji="0" lang="en-US" sz="1100" b="0" i="0" u="none" strike="noStrike" kern="1200" cap="none" spc="0" normalizeH="0" baseline="0" noProof="0" dirty="0">
                        <a:ln>
                          <a:noFill/>
                        </a:ln>
                        <a:solidFill>
                          <a:srgbClr val="505050"/>
                        </a:solidFill>
                        <a:effectLst/>
                        <a:uLnTx/>
                        <a:uFillTx/>
                        <a:latin typeface="+mn-lt"/>
                      </a:endParaRPr>
                    </a:p>
                    <a:p>
                      <a:pPr marL="171450" marR="0" indent="-171450" algn="l" defTabSz="932473"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Microsoft and Azure </a:t>
                      </a:r>
                      <a:r>
                        <a:rPr kumimoji="0" lang="en-US" sz="1100" b="1" i="0" u="none" strike="noStrike" kern="1200" cap="none" spc="0" normalizeH="0" baseline="0" noProof="0" dirty="0">
                          <a:ln>
                            <a:noFill/>
                          </a:ln>
                          <a:solidFill>
                            <a:srgbClr val="505050"/>
                          </a:solidFill>
                          <a:effectLst/>
                          <a:uLnTx/>
                          <a:uFillTx/>
                          <a:latin typeface="+mn-lt"/>
                        </a:rPr>
                        <a:t>enterprise</a:t>
                      </a:r>
                      <a:r>
                        <a:rPr kumimoji="0" lang="en-US" sz="1100" b="0" i="0" u="none" strike="noStrike" kern="1200" cap="none" spc="0" normalizeH="0" baseline="0" noProof="0" dirty="0">
                          <a:ln>
                            <a:noFill/>
                          </a:ln>
                          <a:solidFill>
                            <a:srgbClr val="505050"/>
                          </a:solidFill>
                          <a:effectLst/>
                          <a:uLnTx/>
                          <a:uFillTx/>
                          <a:latin typeface="+mn-lt"/>
                        </a:rPr>
                        <a:t> customers using </a:t>
                      </a:r>
                      <a:r>
                        <a:rPr kumimoji="0" lang="en-US" sz="1100" b="1" i="0" u="none" strike="noStrike" kern="1200" cap="none" spc="0" normalizeH="0" baseline="0" noProof="0" dirty="0">
                          <a:ln>
                            <a:noFill/>
                          </a:ln>
                          <a:solidFill>
                            <a:srgbClr val="505050"/>
                          </a:solidFill>
                          <a:effectLst/>
                          <a:uLnTx/>
                          <a:uFillTx/>
                          <a:latin typeface="+mn-lt"/>
                        </a:rPr>
                        <a:t>other, often-unsupported Linux distributions</a:t>
                      </a:r>
                    </a:p>
                    <a:p>
                      <a:pPr marL="0" marR="0" indent="0" algn="l" defTabSz="932473" rtl="0" eaLnBrk="1" fontAlgn="auto" latinLnBrk="0" hangingPunct="1">
                        <a:lnSpc>
                          <a:spcPct val="9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rgbClr val="505050"/>
                        </a:solidFill>
                        <a:effectLst/>
                        <a:uLnTx/>
                        <a:uFillTx/>
                        <a:latin typeface="+mn-lt"/>
                      </a:endParaRPr>
                    </a:p>
                  </a:txBody>
                  <a:tcPr marL="67232" marR="67232" marT="33616" marB="33616"/>
                </a:tc>
                <a:extLst>
                  <a:ext uri="{0D108BD9-81ED-4DB2-BD59-A6C34878D82A}">
                    <a16:rowId xmlns:a16="http://schemas.microsoft.com/office/drawing/2014/main" val="10001"/>
                  </a:ext>
                </a:extLst>
              </a:tr>
              <a:tr h="1249675">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4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Highlighting</a:t>
                      </a:r>
                      <a:r>
                        <a:rPr kumimoji="0" lang="en-US" sz="1100" b="0" i="0" u="none" strike="noStrike" kern="1200" cap="none" spc="0" normalizeH="0" baseline="0" noProof="0" dirty="0">
                          <a:ln>
                            <a:noFill/>
                          </a:ln>
                          <a:solidFill>
                            <a:srgbClr val="505050"/>
                          </a:solidFill>
                          <a:effectLst/>
                          <a:uLnTx/>
                          <a:uFillTx/>
                          <a:latin typeface="+mn-lt"/>
                        </a:rPr>
                        <a:t> the value of Red Hat Enterprise Linux in Azure:</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1" i="0" u="none" strike="noStrike" kern="1200" cap="none" spc="0" normalizeH="0" baseline="0" noProof="0" dirty="0">
                          <a:ln>
                            <a:noFill/>
                          </a:ln>
                          <a:solidFill>
                            <a:srgbClr val="505050"/>
                          </a:solidFill>
                          <a:effectLst/>
                          <a:uLnTx/>
                          <a:uFillTx/>
                          <a:latin typeface="+mn-lt"/>
                        </a:rPr>
                        <a:t>Joint, Integrated Enterprise-grade support </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Consistent hybrid cloud management (CloudForms)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Flexible consumption (On-demand &amp; BYOS)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Secure, stable &amp; modern platform for hybrid clouds</a:t>
                      </a:r>
                    </a:p>
                    <a:p>
                      <a:pPr marL="454807" marR="0" lvl="1" indent="-171450" algn="l" defTabSz="932419" rtl="0" eaLnBrk="1" fontAlgn="auto" latinLnBrk="0" hangingPunct="1">
                        <a:lnSpc>
                          <a:spcPct val="70000"/>
                        </a:lnSpc>
                        <a:spcBef>
                          <a:spcPts val="0"/>
                        </a:spcBef>
                        <a:spcAft>
                          <a:spcPts val="4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Cost savings from consistency and standardization</a:t>
                      </a:r>
                    </a:p>
                  </a:txBody>
                  <a:tcPr marL="67232" marR="67232" marT="33616" marB="33616"/>
                </a:tc>
                <a:extLst>
                  <a:ext uri="{0D108BD9-81ED-4DB2-BD59-A6C34878D82A}">
                    <a16:rowId xmlns:a16="http://schemas.microsoft.com/office/drawing/2014/main" val="10002"/>
                  </a:ext>
                </a:extLst>
              </a:tr>
              <a:tr h="1275764">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to discuss the value of the </a:t>
                      </a:r>
                      <a:r>
                        <a:rPr kumimoji="0" lang="en-US" sz="1100" b="1" i="0" u="none" strike="noStrike" kern="1200" cap="none" spc="0" normalizeH="0" baseline="0" noProof="0" dirty="0">
                          <a:ln>
                            <a:noFill/>
                          </a:ln>
                          <a:solidFill>
                            <a:srgbClr val="505050"/>
                          </a:solidFill>
                          <a:effectLst/>
                          <a:uLnTx/>
                          <a:uFillTx/>
                          <a:latin typeface="+mn-lt"/>
                        </a:rPr>
                        <a:t>entire Red Hat and Microsoft portfolio from Infrastructure through Application Frameworks</a:t>
                      </a:r>
                    </a:p>
                    <a:p>
                      <a:pPr marL="171450" marR="0" lvl="0" indent="-171450" algn="l" defTabSz="932419" rtl="0" eaLnBrk="1" fontAlgn="auto" latinLnBrk="0" hangingPunct="1">
                        <a:lnSpc>
                          <a:spcPct val="90000"/>
                        </a:lnSpc>
                        <a:spcBef>
                          <a:spcPts val="0"/>
                        </a:spcBef>
                        <a:spcAft>
                          <a:spcPts val="60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focus on zero-sum use cases like Lift and Shift</a:t>
                      </a:r>
                    </a:p>
                    <a:p>
                      <a:pPr marL="171450" marR="0" lvl="0" indent="-171450" algn="l" defTabSz="932419" rtl="0" eaLnBrk="1" fontAlgn="auto" latinLnBrk="0" hangingPunct="1">
                        <a:lnSpc>
                          <a:spcPct val="90000"/>
                        </a:lnSpc>
                        <a:spcBef>
                          <a:spcPts val="0"/>
                        </a:spcBef>
                        <a:spcAft>
                          <a:spcPts val="0"/>
                        </a:spcAft>
                        <a:buClrTx/>
                        <a:buSzTx/>
                        <a:buFont typeface="Arial"/>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that our partnership will grow and evolve over time to include even more value for enterprise customers</a:t>
                      </a:r>
                    </a:p>
                  </a:txBody>
                  <a:tcPr marL="67232" marR="67232" marT="33616" marB="33616"/>
                </a:tc>
                <a:extLst>
                  <a:ext uri="{0D108BD9-81ED-4DB2-BD59-A6C34878D82A}">
                    <a16:rowId xmlns:a16="http://schemas.microsoft.com/office/drawing/2014/main" val="10003"/>
                  </a:ext>
                </a:extLst>
              </a:tr>
            </a:tbl>
          </a:graphicData>
        </a:graphic>
      </p:graphicFrame>
      <p:sp>
        <p:nvSpPr>
          <p:cNvPr id="14" name="Pentagon 13"/>
          <p:cNvSpPr/>
          <p:nvPr/>
        </p:nvSpPr>
        <p:spPr bwMode="auto">
          <a:xfrm>
            <a:off x="238138" y="1849272"/>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1" name="TextBox 10"/>
          <p:cNvSpPr txBox="1"/>
          <p:nvPr/>
        </p:nvSpPr>
        <p:spPr>
          <a:xfrm>
            <a:off x="1006867" y="1913413"/>
            <a:ext cx="3150845" cy="1171843"/>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Subscription flexibility with Red Hat Cloud Access</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Marketplace Images on-demand</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Foundation for next-gen architectures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24" y="2121908"/>
            <a:ext cx="914724" cy="685198"/>
          </a:xfrm>
          <a:prstGeom prst="rect">
            <a:avLst/>
          </a:prstGeom>
        </p:spPr>
      </p:pic>
      <p:sp>
        <p:nvSpPr>
          <p:cNvPr id="18" name="Parallelogram 17"/>
          <p:cNvSpPr/>
          <p:nvPr/>
        </p:nvSpPr>
        <p:spPr bwMode="auto">
          <a:xfrm>
            <a:off x="1768366" y="4180472"/>
            <a:ext cx="7041952" cy="535462"/>
          </a:xfrm>
          <a:prstGeom prst="parallelogram">
            <a:avLst>
              <a:gd name="adj" fmla="val 103581"/>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8681" y="4283804"/>
            <a:ext cx="1970267" cy="289227"/>
          </a:xfrm>
          <a:prstGeom prst="rect">
            <a:avLst/>
          </a:prstGeom>
        </p:spPr>
      </p:pic>
      <p:sp>
        <p:nvSpPr>
          <p:cNvPr id="19"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Enterprise Operating System</a:t>
            </a:r>
          </a:p>
        </p:txBody>
      </p:sp>
      <p:sp>
        <p:nvSpPr>
          <p:cNvPr id="20" name="Text Placeholder 1"/>
          <p:cNvSpPr txBox="1">
            <a:spLocks/>
          </p:cNvSpPr>
          <p:nvPr/>
        </p:nvSpPr>
        <p:spPr>
          <a:xfrm>
            <a:off x="351508" y="614076"/>
            <a:ext cx="4369468" cy="909911"/>
          </a:xfrm>
          <a:prstGeom prst="rect">
            <a:avLst/>
          </a:prstGeom>
        </p:spPr>
        <p:txBody>
          <a:bodyPr vert="horz" wrap="square" lIns="107531" tIns="67206" rIns="107531" bIns="67206" rtlCol="0">
            <a:spAutoFit/>
          </a:bodyPr>
          <a:lstStyle>
            <a:lvl1pPr marL="342800" marR="0" indent="-342800" algn="l" defTabSz="93247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032" marR="0" indent="-241231" algn="l" defTabSz="93247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9"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02"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38" marR="0" indent="-228534" algn="l" defTabSz="93247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300"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38"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75"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13" indent="-233119" algn="l" defTabSz="93247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647" rtl="0" eaLnBrk="1" fontAlgn="auto" latinLnBrk="0" hangingPunct="1">
              <a:lnSpc>
                <a:spcPct val="90000"/>
              </a:lnSpc>
              <a:spcBef>
                <a:spcPct val="20000"/>
              </a:spcBef>
              <a:spcAft>
                <a:spcPts val="882"/>
              </a:spcAft>
              <a:buClrTx/>
              <a:buSzPct val="90000"/>
              <a:buFont typeface="Arial" pitchFamily="34" charset="0"/>
              <a:buNone/>
              <a:tabLst/>
              <a:defRPr/>
            </a:pPr>
            <a:r>
              <a:rPr kumimoji="0" lang="en-US" sz="1471" b="1" i="0" u="none" strike="noStrike" kern="1200" cap="none" spc="0" normalizeH="0" baseline="0" noProof="0" dirty="0">
                <a:ln>
                  <a:noFill/>
                </a:ln>
                <a:solidFill>
                  <a:srgbClr val="505050"/>
                </a:solidFill>
                <a:effectLst/>
                <a:uLnTx/>
                <a:uFillTx/>
                <a:latin typeface="Segoe UI"/>
                <a:ea typeface="+mn-ea"/>
                <a:cs typeface="+mn-cs"/>
                <a:sym typeface="Arial"/>
              </a:rPr>
              <a:t>Red Hat Enterprise Linux </a:t>
            </a:r>
            <a:r>
              <a:rPr kumimoji="0" lang="en-US" sz="13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sym typeface="Arial"/>
              </a:rPr>
              <a:t>is the trusted, open source operating system that enterprise customers across the globe rely on to run their business-critical workloads</a:t>
            </a:r>
            <a:r>
              <a:rPr kumimoji="0" lang="en-US" sz="147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sym typeface="Arial"/>
              </a:rPr>
              <a:t>.</a:t>
            </a:r>
          </a:p>
        </p:txBody>
      </p:sp>
    </p:spTree>
    <p:extLst>
      <p:ext uri="{BB962C8B-B14F-4D97-AF65-F5344CB8AC3E}">
        <p14:creationId xmlns:p14="http://schemas.microsoft.com/office/powerpoint/2010/main" val="396124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 name="Text Placeholder 1"/>
          <p:cNvSpPr>
            <a:spLocks noGrp="1"/>
          </p:cNvSpPr>
          <p:nvPr>
            <p:ph type="body" sz="quarter" idx="10"/>
          </p:nvPr>
        </p:nvSpPr>
        <p:spPr>
          <a:xfrm>
            <a:off x="288842" y="662406"/>
            <a:ext cx="4388185" cy="1391849"/>
          </a:xfrm>
        </p:spPr>
        <p:txBody>
          <a:bodyPr/>
          <a:lstStyle/>
          <a:p>
            <a:pPr marL="0" indent="0">
              <a:spcAft>
                <a:spcPts val="441"/>
              </a:spcAft>
              <a:buNone/>
            </a:pPr>
            <a:r>
              <a:rPr lang="en-US" sz="1471" b="1" dirty="0">
                <a:solidFill>
                  <a:schemeClr val="tx1"/>
                </a:solidFill>
                <a:latin typeface="+mn-lt"/>
              </a:rPr>
              <a:t>Red Hat CloudForms </a:t>
            </a:r>
            <a:r>
              <a:rPr lang="en-US" sz="1324" dirty="0">
                <a:latin typeface="+mn-lt"/>
              </a:rPr>
              <a:t>is a cloud management platform that offers the control and automation capabilities IT staff need to effectively manage increasingly complex hybrid infrastructures.  </a:t>
            </a:r>
          </a:p>
          <a:p>
            <a:pPr marL="0" indent="0">
              <a:buNone/>
            </a:pPr>
            <a:endParaRPr lang="en-US" sz="1324" dirty="0"/>
          </a:p>
          <a:p>
            <a:pPr marL="0" indent="0">
              <a:lnSpc>
                <a:spcPct val="70000"/>
              </a:lnSpc>
              <a:spcBef>
                <a:spcPts val="441"/>
              </a:spcBef>
              <a:spcAft>
                <a:spcPts val="441"/>
              </a:spcAft>
              <a:buNone/>
            </a:pPr>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Cloud Management</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12</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sp>
        <p:nvSpPr>
          <p:cNvPr id="28" name="Rectangle 27"/>
          <p:cNvSpPr/>
          <p:nvPr/>
        </p:nvSpPr>
        <p:spPr bwMode="auto">
          <a:xfrm>
            <a:off x="1" y="4279908"/>
            <a:ext cx="9144000" cy="563267"/>
          </a:xfrm>
          <a:prstGeom prst="rect">
            <a:avLst/>
          </a:prstGeom>
          <a:solidFill>
            <a:srgbClr val="0088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2" name="Parallelogram 31"/>
          <p:cNvSpPr/>
          <p:nvPr/>
        </p:nvSpPr>
        <p:spPr bwMode="auto">
          <a:xfrm>
            <a:off x="2692050" y="4188688"/>
            <a:ext cx="6370686" cy="521301"/>
          </a:xfrm>
          <a:prstGeom prst="parallelogram">
            <a:avLst>
              <a:gd name="adj" fmla="val 9672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907" y="4324957"/>
            <a:ext cx="1250735" cy="260406"/>
          </a:xfrm>
          <a:prstGeom prst="rect">
            <a:avLst/>
          </a:prstGeom>
        </p:spPr>
      </p:pic>
      <p:grpSp>
        <p:nvGrpSpPr>
          <p:cNvPr id="26" name="Group 25"/>
          <p:cNvGrpSpPr>
            <a:grpSpLocks noChangeAspect="1"/>
          </p:cNvGrpSpPr>
          <p:nvPr/>
        </p:nvGrpSpPr>
        <p:grpSpPr>
          <a:xfrm>
            <a:off x="187826" y="3774859"/>
            <a:ext cx="4763535" cy="742483"/>
            <a:chOff x="1659600" y="3704760"/>
            <a:chExt cx="14968800" cy="2333160"/>
          </a:xfrm>
        </p:grpSpPr>
        <p:pic>
          <p:nvPicPr>
            <p:cNvPr id="21" name="Shape 166"/>
            <p:cNvPicPr/>
            <p:nvPr/>
          </p:nvPicPr>
          <p:blipFill>
            <a:blip r:embed="rId4"/>
            <a:stretch/>
          </p:blipFill>
          <p:spPr>
            <a:xfrm>
              <a:off x="7981920" y="3704760"/>
              <a:ext cx="2323800" cy="2333160"/>
            </a:xfrm>
            <a:prstGeom prst="rect">
              <a:avLst/>
            </a:prstGeom>
            <a:ln>
              <a:noFill/>
            </a:ln>
          </p:spPr>
        </p:pic>
        <p:pic>
          <p:nvPicPr>
            <p:cNvPr id="22" name="Shape 170"/>
            <p:cNvPicPr/>
            <p:nvPr/>
          </p:nvPicPr>
          <p:blipFill>
            <a:blip r:embed="rId5"/>
            <a:stretch/>
          </p:blipFill>
          <p:spPr>
            <a:xfrm>
              <a:off x="4820760" y="3704760"/>
              <a:ext cx="2323800" cy="2333160"/>
            </a:xfrm>
            <a:prstGeom prst="rect">
              <a:avLst/>
            </a:prstGeom>
            <a:ln>
              <a:noFill/>
            </a:ln>
          </p:spPr>
        </p:pic>
        <p:pic>
          <p:nvPicPr>
            <p:cNvPr id="23" name="Shape 171"/>
            <p:cNvPicPr/>
            <p:nvPr/>
          </p:nvPicPr>
          <p:blipFill>
            <a:blip r:embed="rId6"/>
            <a:stretch/>
          </p:blipFill>
          <p:spPr>
            <a:xfrm>
              <a:off x="11143080" y="3704760"/>
              <a:ext cx="2323800" cy="2333160"/>
            </a:xfrm>
            <a:prstGeom prst="rect">
              <a:avLst/>
            </a:prstGeom>
            <a:ln>
              <a:noFill/>
            </a:ln>
          </p:spPr>
        </p:pic>
        <p:pic>
          <p:nvPicPr>
            <p:cNvPr id="24" name="Shape 172"/>
            <p:cNvPicPr/>
            <p:nvPr/>
          </p:nvPicPr>
          <p:blipFill>
            <a:blip r:embed="rId7"/>
            <a:stretch/>
          </p:blipFill>
          <p:spPr>
            <a:xfrm>
              <a:off x="14304600" y="3704760"/>
              <a:ext cx="2323800" cy="2333160"/>
            </a:xfrm>
            <a:prstGeom prst="rect">
              <a:avLst/>
            </a:prstGeom>
            <a:ln>
              <a:noFill/>
            </a:ln>
          </p:spPr>
        </p:pic>
        <p:pic>
          <p:nvPicPr>
            <p:cNvPr id="25" name="Shape 178"/>
            <p:cNvPicPr/>
            <p:nvPr/>
          </p:nvPicPr>
          <p:blipFill>
            <a:blip r:embed="rId8"/>
            <a:stretch/>
          </p:blipFill>
          <p:spPr>
            <a:xfrm>
              <a:off x="1659600" y="3704760"/>
              <a:ext cx="2323800" cy="2333160"/>
            </a:xfrm>
            <a:prstGeom prst="rect">
              <a:avLst/>
            </a:prstGeom>
            <a:ln>
              <a:noFill/>
            </a:ln>
          </p:spPr>
        </p:pic>
      </p:grpSp>
      <p:graphicFrame>
        <p:nvGraphicFramePr>
          <p:cNvPr id="20" name="Table 19"/>
          <p:cNvGraphicFramePr>
            <a:graphicFrameLocks noGrp="1"/>
          </p:cNvGraphicFramePr>
          <p:nvPr>
            <p:extLst/>
          </p:nvPr>
        </p:nvGraphicFramePr>
        <p:xfrm>
          <a:off x="4805019" y="41845"/>
          <a:ext cx="4298350" cy="4772348"/>
        </p:xfrm>
        <a:graphic>
          <a:graphicData uri="http://schemas.openxmlformats.org/drawingml/2006/table">
            <a:tbl>
              <a:tblPr firstRow="1" bandRow="1">
                <a:tableStyleId>{B301B821-A1FF-4177-AEE7-76D212191A09}</a:tableStyleId>
              </a:tblPr>
              <a:tblGrid>
                <a:gridCol w="542215">
                  <a:extLst>
                    <a:ext uri="{9D8B030D-6E8A-4147-A177-3AD203B41FA5}">
                      <a16:colId xmlns:a16="http://schemas.microsoft.com/office/drawing/2014/main" val="20000"/>
                    </a:ext>
                  </a:extLst>
                </a:gridCol>
                <a:gridCol w="3756135">
                  <a:extLst>
                    <a:ext uri="{9D8B030D-6E8A-4147-A177-3AD203B41FA5}">
                      <a16:colId xmlns:a16="http://schemas.microsoft.com/office/drawing/2014/main" val="20001"/>
                    </a:ext>
                  </a:extLst>
                </a:gridCol>
              </a:tblGrid>
              <a:tr h="265352">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275764">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1" u="none" strike="noStrike" kern="1200" cap="none" spc="0" normalizeH="0" baseline="0" noProof="0" dirty="0">
                          <a:ln>
                            <a:noFill/>
                          </a:ln>
                          <a:effectLst/>
                          <a:uLnTx/>
                          <a:uFillTx/>
                        </a:rPr>
                        <a:t>Customers with hybrid and multi-cloud infrastructures </a:t>
                      </a:r>
                      <a:r>
                        <a:rPr kumimoji="0" lang="en-US" sz="1100" u="none" strike="noStrike" kern="1200" cap="none" spc="0" normalizeH="0" baseline="0" noProof="0" dirty="0">
                          <a:ln>
                            <a:noFill/>
                          </a:ln>
                          <a:effectLst/>
                          <a:uLnTx/>
                          <a:uFillTx/>
                        </a:rPr>
                        <a:t>that lack consistent management tools</a:t>
                      </a: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Customers wanting a </a:t>
                      </a:r>
                      <a:r>
                        <a:rPr kumimoji="0" lang="en-US" sz="1100" b="1" u="none" strike="noStrike" kern="1200" cap="none" spc="0" normalizeH="0" baseline="0" noProof="0" dirty="0">
                          <a:ln>
                            <a:noFill/>
                          </a:ln>
                          <a:effectLst/>
                          <a:uLnTx/>
                          <a:uFillTx/>
                        </a:rPr>
                        <a:t>single tool for managing Windows and Linux workloads </a:t>
                      </a:r>
                      <a:r>
                        <a:rPr kumimoji="0" lang="en-US" sz="1100" u="none" strike="noStrike" kern="1200" cap="none" spc="0" normalizeH="0" baseline="0" noProof="0" dirty="0">
                          <a:ln>
                            <a:noFill/>
                          </a:ln>
                          <a:effectLst/>
                          <a:uLnTx/>
                          <a:uFillTx/>
                        </a:rPr>
                        <a:t>across their hybrid cloud</a:t>
                      </a:r>
                      <a:endParaRPr lang="en-US" sz="1100" b="1" kern="1200" dirty="0">
                        <a:solidFill>
                          <a:schemeClr val="dk1"/>
                        </a:solidFill>
                        <a:latin typeface="+mn-lt"/>
                        <a:ea typeface="+mn-ea"/>
                        <a:cs typeface="+mn-cs"/>
                      </a:endParaRP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Red Hat customers who want advanced visibility and control of container and OpenShift environments</a:t>
                      </a:r>
                    </a:p>
                  </a:txBody>
                  <a:tcPr marL="67232" marR="67232" marT="33616" marB="33616"/>
                </a:tc>
                <a:extLst>
                  <a:ext uri="{0D108BD9-81ED-4DB2-BD59-A6C34878D82A}">
                    <a16:rowId xmlns:a16="http://schemas.microsoft.com/office/drawing/2014/main" val="10001"/>
                  </a:ext>
                </a:extLst>
              </a:tr>
              <a:tr h="1804592">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Highlighting the value of Red Hat CloudForms in Azure: </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1" u="none" strike="noStrike" kern="1200" cap="none" spc="0" normalizeH="0" baseline="0" noProof="0" dirty="0">
                          <a:ln>
                            <a:noFill/>
                          </a:ln>
                          <a:effectLst/>
                          <a:uLnTx/>
                          <a:uFillTx/>
                        </a:rPr>
                        <a:t>Azure ARM support </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1" u="none" strike="noStrike" kern="1200" cap="none" spc="0" normalizeH="0" baseline="0" noProof="0" dirty="0">
                          <a:ln>
                            <a:noFill/>
                          </a:ln>
                          <a:effectLst/>
                          <a:uLnTx/>
                          <a:uFillTx/>
                        </a:rPr>
                        <a:t>Integration with System Center VMM </a:t>
                      </a:r>
                      <a:r>
                        <a:rPr kumimoji="0" lang="en-US" sz="1100" u="none" strike="noStrike" kern="1200" cap="none" spc="0" normalizeH="0" baseline="0" noProof="0" dirty="0">
                          <a:ln>
                            <a:noFill/>
                          </a:ln>
                          <a:effectLst/>
                          <a:uLnTx/>
                          <a:uFillTx/>
                        </a:rPr>
                        <a:t>provides lifecycle management both on-premise and in Azure</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u="none" strike="noStrike" kern="1200" cap="none" spc="0" normalizeH="0" baseline="0" noProof="0" dirty="0">
                          <a:ln>
                            <a:noFill/>
                          </a:ln>
                          <a:effectLst/>
                          <a:uLnTx/>
                          <a:uFillTx/>
                        </a:rPr>
                        <a:t>Ability to manage other Red Hat solutions in Azure such as OpenShift</a:t>
                      </a:r>
                    </a:p>
                    <a:p>
                      <a:pPr marL="454807" marR="0" lvl="1"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0" u="none" strike="noStrike" kern="1200" cap="none" spc="0" normalizeH="0" baseline="0" noProof="0" dirty="0">
                          <a:ln>
                            <a:noFill/>
                          </a:ln>
                          <a:effectLst/>
                          <a:uLnTx/>
                          <a:uFillTx/>
                        </a:rPr>
                        <a:t>Advanced hybrid cloud workload placement and SmartState analysis capabilities (coming soon)</a:t>
                      </a:r>
                    </a:p>
                  </a:txBody>
                  <a:tcPr marL="67232" marR="67232" marT="33616" marB="33616"/>
                </a:tc>
                <a:extLst>
                  <a:ext uri="{0D108BD9-81ED-4DB2-BD59-A6C34878D82A}">
                    <a16:rowId xmlns:a16="http://schemas.microsoft.com/office/drawing/2014/main" val="10002"/>
                  </a:ext>
                </a:extLst>
              </a:tr>
              <a:tr h="1426640">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focus on “vs.”, instead emphasize how </a:t>
                      </a:r>
                      <a:r>
                        <a:rPr kumimoji="0" lang="en-US" sz="1100" b="1" u="none" strike="noStrike" kern="1200" cap="none" spc="0" normalizeH="0" baseline="0" noProof="0" dirty="0">
                          <a:ln>
                            <a:noFill/>
                          </a:ln>
                          <a:effectLst/>
                          <a:uLnTx/>
                          <a:uFillTx/>
                        </a:rPr>
                        <a:t>CloudForms integrates, extends, and enhances existing System Center </a:t>
                      </a:r>
                      <a:r>
                        <a:rPr kumimoji="0" lang="en-US" sz="1100" b="0" u="none" strike="noStrike" kern="1200" cap="none" spc="0" normalizeH="0" baseline="0" noProof="0" dirty="0">
                          <a:ln>
                            <a:noFill/>
                          </a:ln>
                          <a:effectLst/>
                          <a:uLnTx/>
                          <a:uFillTx/>
                        </a:rPr>
                        <a:t>environments</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forget that Azure will be the first public cloud environment featuring advanced SmartState analysis capabilities (v4.1) from Red Hat CloudForms</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u="none" strike="noStrike" kern="1200" cap="none" spc="0" normalizeH="0" baseline="0" noProof="0" dirty="0">
                          <a:ln>
                            <a:noFill/>
                          </a:ln>
                          <a:effectLst/>
                          <a:uLnTx/>
                          <a:uFillTx/>
                        </a:rPr>
                        <a:t>Don’t forget about workloads, CloudForms manages infrastructure, apps, and workloads e.g. SQL, AD, etc.</a:t>
                      </a:r>
                      <a:endParaRPr kumimoji="0" lang="en-US" sz="1100" b="0" i="0" u="none" strike="noStrike" kern="1200" cap="none" spc="0" normalizeH="0" baseline="0" noProof="0" dirty="0">
                        <a:ln>
                          <a:noFill/>
                        </a:ln>
                        <a:solidFill>
                          <a:srgbClr val="505050"/>
                        </a:solidFill>
                        <a:effectLst/>
                        <a:uLnTx/>
                        <a:uFillTx/>
                        <a:latin typeface="+mn-lt"/>
                      </a:endParaRPr>
                    </a:p>
                  </a:txBody>
                  <a:tcPr marL="67232" marR="67232" marT="33616" marB="33616"/>
                </a:tc>
                <a:extLst>
                  <a:ext uri="{0D108BD9-81ED-4DB2-BD59-A6C34878D82A}">
                    <a16:rowId xmlns:a16="http://schemas.microsoft.com/office/drawing/2014/main" val="10003"/>
                  </a:ext>
                </a:extLst>
              </a:tr>
            </a:tbl>
          </a:graphicData>
        </a:graphic>
      </p:graphicFrame>
      <p:sp>
        <p:nvSpPr>
          <p:cNvPr id="27" name="Pentagon 26"/>
          <p:cNvSpPr/>
          <p:nvPr/>
        </p:nvSpPr>
        <p:spPr bwMode="auto">
          <a:xfrm>
            <a:off x="402863" y="1913652"/>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 name="TextBox 32"/>
          <p:cNvSpPr txBox="1"/>
          <p:nvPr/>
        </p:nvSpPr>
        <p:spPr>
          <a:xfrm>
            <a:off x="1083282" y="2071147"/>
            <a:ext cx="3795330" cy="990896"/>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Hybrid Cloud Management Platform</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Intelligent Hybrid Cloud Brokering with Azure</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System Center Integration</a:t>
            </a:r>
          </a:p>
        </p:txBody>
      </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976" y="2277808"/>
            <a:ext cx="856177" cy="641342"/>
          </a:xfrm>
          <a:prstGeom prst="rect">
            <a:avLst/>
          </a:prstGeom>
        </p:spPr>
      </p:pic>
    </p:spTree>
    <p:extLst>
      <p:ext uri="{BB962C8B-B14F-4D97-AF65-F5344CB8AC3E}">
        <p14:creationId xmlns:p14="http://schemas.microsoft.com/office/powerpoint/2010/main" val="895308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2672" y="630472"/>
            <a:ext cx="4330973" cy="1735020"/>
          </a:xfrm>
        </p:spPr>
        <p:txBody>
          <a:bodyPr/>
          <a:lstStyle/>
          <a:p>
            <a:pPr marL="0" indent="0">
              <a:spcBef>
                <a:spcPts val="353"/>
              </a:spcBef>
              <a:spcAft>
                <a:spcPts val="882"/>
              </a:spcAft>
              <a:buNone/>
            </a:pPr>
            <a:r>
              <a:rPr lang="en-US" sz="1471" b="1" dirty="0">
                <a:solidFill>
                  <a:schemeClr val="tx1"/>
                </a:solidFill>
                <a:latin typeface="+mn-lt"/>
              </a:rPr>
              <a:t>Red Hat Gluster Storage </a:t>
            </a:r>
            <a:r>
              <a:rPr lang="is-IS" sz="1324" dirty="0">
                <a:latin typeface="+mn-lt"/>
              </a:rPr>
              <a:t>is the reliable and cost-effective, storage solution that’s engineered for Hybrid Cloud environments to deliver rich functionality without rigid hardware dependencies.</a:t>
            </a:r>
            <a:endParaRPr lang="en-US" sz="1176" dirty="0"/>
          </a:p>
          <a:p>
            <a:pPr marL="0" indent="0">
              <a:buNone/>
            </a:pPr>
            <a:endParaRPr lang="en-US" sz="1765" dirty="0"/>
          </a:p>
          <a:p>
            <a:pPr marL="387453" lvl="1" indent="-210092"/>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Storage</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13</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pic>
        <p:nvPicPr>
          <p:cNvPr id="5" name="Picture 4"/>
          <p:cNvPicPr>
            <a:picLocks noChangeAspect="1"/>
          </p:cNvPicPr>
          <p:nvPr/>
        </p:nvPicPr>
        <p:blipFill>
          <a:blip r:embed="rId3"/>
          <a:stretch>
            <a:fillRect/>
          </a:stretch>
        </p:blipFill>
        <p:spPr>
          <a:xfrm>
            <a:off x="1" y="4275339"/>
            <a:ext cx="9126198" cy="589323"/>
          </a:xfrm>
          <a:prstGeom prst="rect">
            <a:avLst/>
          </a:prstGeom>
        </p:spPr>
      </p:pic>
      <p:sp>
        <p:nvSpPr>
          <p:cNvPr id="12" name="Parallelogram 11"/>
          <p:cNvSpPr/>
          <p:nvPr/>
        </p:nvSpPr>
        <p:spPr bwMode="auto">
          <a:xfrm>
            <a:off x="2453168" y="4237286"/>
            <a:ext cx="6627381" cy="449386"/>
          </a:xfrm>
          <a:prstGeom prst="parallelogram">
            <a:avLst>
              <a:gd name="adj" fmla="val 96605"/>
            </a:avLst>
          </a:prstGeom>
          <a:solidFill>
            <a:srgbClr val="004F6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4" cstate="print"/>
          <a:stretch>
            <a:fillRect/>
          </a:stretch>
        </p:blipFill>
        <p:spPr>
          <a:xfrm>
            <a:off x="6227747" y="4134580"/>
            <a:ext cx="1998930" cy="56573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77" y="3672766"/>
            <a:ext cx="416104" cy="54750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09" y="3896523"/>
            <a:ext cx="416104" cy="547505"/>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645" y="4055922"/>
            <a:ext cx="416104" cy="547505"/>
          </a:xfrm>
          <a:prstGeom prst="rect">
            <a:avLst/>
          </a:prstGeom>
        </p:spPr>
      </p:pic>
      <p:graphicFrame>
        <p:nvGraphicFramePr>
          <p:cNvPr id="17" name="Table 16"/>
          <p:cNvGraphicFramePr>
            <a:graphicFrameLocks noGrp="1"/>
          </p:cNvGraphicFramePr>
          <p:nvPr>
            <p:extLst/>
          </p:nvPr>
        </p:nvGraphicFramePr>
        <p:xfrm>
          <a:off x="4785948" y="76102"/>
          <a:ext cx="4294601" cy="4512252"/>
        </p:xfrm>
        <a:graphic>
          <a:graphicData uri="http://schemas.openxmlformats.org/drawingml/2006/table">
            <a:tbl>
              <a:tblPr firstRow="1" bandRow="1">
                <a:tableStyleId>{B301B821-A1FF-4177-AEE7-76D212191A09}</a:tableStyleId>
              </a:tblPr>
              <a:tblGrid>
                <a:gridCol w="571223">
                  <a:extLst>
                    <a:ext uri="{9D8B030D-6E8A-4147-A177-3AD203B41FA5}">
                      <a16:colId xmlns:a16="http://schemas.microsoft.com/office/drawing/2014/main" val="20000"/>
                    </a:ext>
                  </a:extLst>
                </a:gridCol>
                <a:gridCol w="3723378">
                  <a:extLst>
                    <a:ext uri="{9D8B030D-6E8A-4147-A177-3AD203B41FA5}">
                      <a16:colId xmlns:a16="http://schemas.microsoft.com/office/drawing/2014/main" val="20001"/>
                    </a:ext>
                  </a:extLst>
                </a:gridCol>
              </a:tblGrid>
              <a:tr h="265352">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426640">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Customers searching for an </a:t>
                      </a:r>
                      <a:r>
                        <a:rPr kumimoji="0" lang="en-US" sz="1100" b="1" i="0" u="none" strike="noStrike" kern="1200" cap="none" spc="0" normalizeH="0" baseline="0" noProof="0" dirty="0">
                          <a:ln>
                            <a:noFill/>
                          </a:ln>
                          <a:solidFill>
                            <a:srgbClr val="505050"/>
                          </a:solidFill>
                          <a:effectLst/>
                          <a:uLnTx/>
                          <a:uFillTx/>
                          <a:latin typeface="+mn-lt"/>
                        </a:rPr>
                        <a:t>open, scalable</a:t>
                      </a:r>
                      <a:r>
                        <a:rPr kumimoji="0" lang="en-US" sz="1100" b="0" i="0" u="none" strike="noStrike" kern="1200" cap="none" spc="0" normalizeH="0" baseline="0" noProof="0" dirty="0">
                          <a:ln>
                            <a:noFill/>
                          </a:ln>
                          <a:solidFill>
                            <a:srgbClr val="505050"/>
                          </a:solidFill>
                          <a:effectLst/>
                          <a:uLnTx/>
                          <a:uFillTx/>
                          <a:latin typeface="+mn-lt"/>
                        </a:rPr>
                        <a:t>, software-defined storage solution for hybrid cloud environments</a:t>
                      </a:r>
                    </a:p>
                    <a:p>
                      <a:pPr marL="171450" marR="0" indent="-171450" algn="l" defTabSz="932473"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Customers who need a </a:t>
                      </a:r>
                      <a:r>
                        <a:rPr kumimoji="0" lang="en-US" sz="1100" b="1" i="0" u="none" strike="noStrike" kern="1200" cap="none" spc="0" normalizeH="0" baseline="0" noProof="0" dirty="0">
                          <a:ln>
                            <a:noFill/>
                          </a:ln>
                          <a:solidFill>
                            <a:srgbClr val="505050"/>
                          </a:solidFill>
                          <a:effectLst/>
                          <a:uLnTx/>
                          <a:uFillTx/>
                          <a:latin typeface="+mn-lt"/>
                        </a:rPr>
                        <a:t>POSIX compatible solution </a:t>
                      </a:r>
                      <a:r>
                        <a:rPr kumimoji="0" lang="en-US" sz="1100" b="0" i="0" u="none" strike="noStrike" kern="1200" cap="none" spc="0" normalizeH="0" baseline="0" noProof="0" dirty="0">
                          <a:ln>
                            <a:noFill/>
                          </a:ln>
                          <a:solidFill>
                            <a:srgbClr val="505050"/>
                          </a:solidFill>
                          <a:effectLst/>
                          <a:uLnTx/>
                          <a:uFillTx/>
                          <a:latin typeface="+mn-lt"/>
                        </a:rPr>
                        <a:t>to ease migration of Linux workloads to Azure while avoiding costly rewrites</a:t>
                      </a:r>
                    </a:p>
                    <a:p>
                      <a:pPr marL="171450" marR="0" indent="-171450" algn="l" defTabSz="932473" rtl="0" eaLnBrk="1" fontAlgn="auto" latinLnBrk="0" hangingPunct="1">
                        <a:lnSpc>
                          <a:spcPct val="90000"/>
                        </a:lnSpc>
                        <a:spcBef>
                          <a:spcPts val="0"/>
                        </a:spcBef>
                        <a:spcAft>
                          <a:spcPts val="6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Target use cases include: Machine Analytics (Splunk), Big Data (Hadoop), Media Streaming, Enterprise File Sharing, Data Archival, Geo-replication for DR</a:t>
                      </a:r>
                    </a:p>
                  </a:txBody>
                  <a:tcPr marL="67232" marR="67232" marT="33616" marB="33616"/>
                </a:tc>
                <a:extLst>
                  <a:ext uri="{0D108BD9-81ED-4DB2-BD59-A6C34878D82A}">
                    <a16:rowId xmlns:a16="http://schemas.microsoft.com/office/drawing/2014/main" val="10001"/>
                  </a:ext>
                </a:extLst>
              </a:tr>
              <a:tr h="1544496">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10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Highlighting the value of Red Hat Gluster Storage in Azure:</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1" i="0" u="none" strike="noStrike" kern="1200" cap="none" spc="0" normalizeH="0" baseline="0" noProof="0" dirty="0">
                          <a:ln>
                            <a:noFill/>
                          </a:ln>
                          <a:solidFill>
                            <a:srgbClr val="505050"/>
                          </a:solidFill>
                          <a:effectLst/>
                          <a:uLnTx/>
                          <a:uFillTx/>
                          <a:latin typeface="+mn-lt"/>
                        </a:rPr>
                        <a:t>Simple to install and configure </a:t>
                      </a:r>
                      <a:r>
                        <a:rPr kumimoji="0" lang="en-US" sz="1100" b="0" i="0" u="none" strike="noStrike" kern="1200" cap="none" spc="0" normalizeH="0" baseline="0" noProof="0" dirty="0">
                          <a:ln>
                            <a:noFill/>
                          </a:ln>
                          <a:solidFill>
                            <a:srgbClr val="505050"/>
                          </a:solidFill>
                          <a:effectLst/>
                          <a:uLnTx/>
                          <a:uFillTx/>
                          <a:latin typeface="+mn-lt"/>
                        </a:rPr>
                        <a:t>with a minimal footprint</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Leverages Azure Availability Sets for data availability during planned or unplanned outages</a:t>
                      </a:r>
                    </a:p>
                    <a:p>
                      <a:pPr marL="457200" marR="0" lvl="1" indent="-171450" algn="l" defTabSz="932419" rtl="0" eaLnBrk="1" fontAlgn="auto" latinLnBrk="0" hangingPunct="1">
                        <a:lnSpc>
                          <a:spcPct val="70000"/>
                        </a:lnSpc>
                        <a:spcBef>
                          <a:spcPts val="0"/>
                        </a:spcBef>
                        <a:spcAft>
                          <a:spcPts val="4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Asynchronous, multi-region data replication with support for on-premise to Azure hybrid use cases</a:t>
                      </a:r>
                    </a:p>
                    <a:p>
                      <a:pPr marL="457200" marR="0" lvl="1" indent="-171450" algn="l" defTabSz="932419" rtl="0" eaLnBrk="1" fontAlgn="auto" latinLnBrk="0" hangingPunct="1">
                        <a:lnSpc>
                          <a:spcPct val="70000"/>
                        </a:lnSpc>
                        <a:spcBef>
                          <a:spcPts val="0"/>
                        </a:spcBef>
                        <a:spcAft>
                          <a:spcPts val="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Advanced features built-in: Snapshots, Quotas, Erasure Coding, and Intelligent Tiering </a:t>
                      </a:r>
                    </a:p>
                  </a:txBody>
                  <a:tcPr marL="67232" marR="67232" marT="33616" marB="33616"/>
                </a:tc>
                <a:extLst>
                  <a:ext uri="{0D108BD9-81ED-4DB2-BD59-A6C34878D82A}">
                    <a16:rowId xmlns:a16="http://schemas.microsoft.com/office/drawing/2014/main" val="10002"/>
                  </a:ext>
                </a:extLst>
              </a:tr>
              <a:tr h="1275764">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ignore opportunities to </a:t>
                      </a:r>
                      <a:r>
                        <a:rPr kumimoji="0" lang="en-US" sz="1100" b="1" i="0" u="none" strike="noStrike" kern="1200" cap="none" spc="0" normalizeH="0" baseline="0" noProof="0" dirty="0">
                          <a:ln>
                            <a:noFill/>
                          </a:ln>
                          <a:solidFill>
                            <a:srgbClr val="505050"/>
                          </a:solidFill>
                          <a:effectLst/>
                          <a:uLnTx/>
                          <a:uFillTx/>
                          <a:latin typeface="+mn-lt"/>
                        </a:rPr>
                        <a:t>challenge customer’s perception of lock in to other public clouds on storage and data</a:t>
                      </a:r>
                    </a:p>
                    <a:p>
                      <a:pPr marL="171450" marR="0" lvl="0" indent="-171450" algn="l" defTabSz="932419" rtl="0" eaLnBrk="1" fontAlgn="auto" latinLnBrk="0" hangingPunct="1">
                        <a:lnSpc>
                          <a:spcPct val="90000"/>
                        </a:lnSpc>
                        <a:spcBef>
                          <a:spcPts val="0"/>
                        </a:spcBef>
                        <a:spcAft>
                          <a:spcPts val="60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underestimate the value of POSIX compatibility for Linux applications in Azure</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100" b="0" i="0" u="none" strike="noStrike" kern="1200" cap="none" spc="0" normalizeH="0" baseline="0" noProof="0" dirty="0">
                          <a:ln>
                            <a:noFill/>
                          </a:ln>
                          <a:solidFill>
                            <a:srgbClr val="505050"/>
                          </a:solidFill>
                          <a:effectLst/>
                          <a:uLnTx/>
                          <a:uFillTx/>
                          <a:latin typeface="+mn-lt"/>
                        </a:rPr>
                        <a:t>Don’t forget that unstructured data is the fastest growing type of data in the enterprise today</a:t>
                      </a:r>
                    </a:p>
                  </a:txBody>
                  <a:tcPr marL="67232" marR="67232" marT="33616" marB="33616"/>
                </a:tc>
                <a:extLst>
                  <a:ext uri="{0D108BD9-81ED-4DB2-BD59-A6C34878D82A}">
                    <a16:rowId xmlns:a16="http://schemas.microsoft.com/office/drawing/2014/main" val="10003"/>
                  </a:ext>
                </a:extLst>
              </a:tr>
            </a:tbl>
          </a:graphicData>
        </a:graphic>
      </p:graphicFrame>
      <p:sp>
        <p:nvSpPr>
          <p:cNvPr id="15" name="Pentagon 14"/>
          <p:cNvSpPr/>
          <p:nvPr/>
        </p:nvSpPr>
        <p:spPr bwMode="auto">
          <a:xfrm>
            <a:off x="367105" y="1798650"/>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9" name="TextBox 18"/>
          <p:cNvSpPr txBox="1"/>
          <p:nvPr/>
        </p:nvSpPr>
        <p:spPr>
          <a:xfrm>
            <a:off x="1159652" y="1911493"/>
            <a:ext cx="3003743" cy="1171843"/>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Scale-out &amp; Scale-up cloud storage in Azure</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Rich Media &amp; Archival</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File sync &amp; share </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61" y="2082225"/>
            <a:ext cx="929491" cy="696260"/>
          </a:xfrm>
          <a:prstGeom prst="rect">
            <a:avLst/>
          </a:prstGeom>
        </p:spPr>
      </p:pic>
    </p:spTree>
    <p:extLst>
      <p:ext uri="{BB962C8B-B14F-4D97-AF65-F5344CB8AC3E}">
        <p14:creationId xmlns:p14="http://schemas.microsoft.com/office/powerpoint/2010/main" val="22653814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2932409"/>
            <a:ext cx="9144000" cy="18592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 name="Text Placeholder 1"/>
          <p:cNvSpPr>
            <a:spLocks noGrp="1"/>
          </p:cNvSpPr>
          <p:nvPr>
            <p:ph type="body" sz="quarter" idx="10"/>
          </p:nvPr>
        </p:nvSpPr>
        <p:spPr>
          <a:xfrm>
            <a:off x="253084" y="593522"/>
            <a:ext cx="4468431" cy="2084924"/>
          </a:xfrm>
        </p:spPr>
        <p:txBody>
          <a:bodyPr/>
          <a:lstStyle/>
          <a:p>
            <a:pPr marL="0" lvl="1" indent="0">
              <a:spcBef>
                <a:spcPts val="353"/>
              </a:spcBef>
              <a:spcAft>
                <a:spcPts val="882"/>
              </a:spcAft>
              <a:buNone/>
            </a:pPr>
            <a:r>
              <a:rPr lang="en-US" sz="1471" b="1" dirty="0">
                <a:solidFill>
                  <a:schemeClr val="tx1"/>
                </a:solidFill>
              </a:rPr>
              <a:t>OpenShift by Red Hat </a:t>
            </a:r>
            <a:r>
              <a:rPr lang="en-US" sz="1471" dirty="0">
                <a:solidFill>
                  <a:schemeClr val="tx1"/>
                </a:solidFill>
              </a:rPr>
              <a:t>and</a:t>
            </a:r>
            <a:r>
              <a:rPr lang="en-US" sz="1471" b="1" dirty="0">
                <a:solidFill>
                  <a:schemeClr val="tx1"/>
                </a:solidFill>
              </a:rPr>
              <a:t> Red Hat JBoss Middleware </a:t>
            </a:r>
            <a:r>
              <a:rPr lang="en-US" sz="1324" dirty="0"/>
              <a:t>enable developers to build, integrate, and deploy cloud-native applications and open Red Hat’s award-winning application middleware, development &amp; deployment solutions in Azure.</a:t>
            </a:r>
          </a:p>
          <a:p>
            <a:pPr marL="0" indent="0">
              <a:spcBef>
                <a:spcPts val="353"/>
              </a:spcBef>
              <a:spcAft>
                <a:spcPts val="882"/>
              </a:spcAft>
              <a:buNone/>
            </a:pPr>
            <a:endParaRPr lang="en-US" sz="1176" dirty="0"/>
          </a:p>
          <a:p>
            <a:pPr marL="0" indent="0">
              <a:buNone/>
            </a:pPr>
            <a:endParaRPr lang="en-US" sz="1765" dirty="0"/>
          </a:p>
          <a:p>
            <a:pPr marL="387453" lvl="1" indent="-210092"/>
            <a:endParaRPr lang="en-US" sz="1176" dirty="0"/>
          </a:p>
        </p:txBody>
      </p:sp>
      <p:sp>
        <p:nvSpPr>
          <p:cNvPr id="3" name="Title 2"/>
          <p:cNvSpPr>
            <a:spLocks noGrp="1"/>
          </p:cNvSpPr>
          <p:nvPr>
            <p:ph type="title"/>
          </p:nvPr>
        </p:nvSpPr>
        <p:spPr>
          <a:xfrm>
            <a:off x="1" y="76102"/>
            <a:ext cx="9464107" cy="490051"/>
          </a:xfrm>
        </p:spPr>
        <p:txBody>
          <a:bodyPr/>
          <a:lstStyle/>
          <a:p>
            <a:pPr marL="252038" lvl="1">
              <a:spcAft>
                <a:spcPts val="441"/>
              </a:spcAft>
            </a:pPr>
            <a:r>
              <a:rPr lang="en-US" sz="2647" b="1" kern="1200" spc="-75" dirty="0">
                <a:ln w="3175">
                  <a:noFill/>
                </a:ln>
                <a:gradFill>
                  <a:gsLst>
                    <a:gs pos="1250">
                      <a:srgbClr val="505050"/>
                    </a:gs>
                    <a:gs pos="100000">
                      <a:srgbClr val="505050"/>
                    </a:gs>
                  </a:gsLst>
                  <a:lin ang="5400000" scaled="0"/>
                </a:gradFill>
                <a:latin typeface="Segoe UI Light"/>
                <a:ea typeface="+mn-ea"/>
                <a:cs typeface="Segoe UI" pitchFamily="34" charset="0"/>
              </a:rPr>
              <a:t>Hybrid Application Framework</a:t>
            </a:r>
          </a:p>
        </p:txBody>
      </p:sp>
      <p:sp>
        <p:nvSpPr>
          <p:cNvPr id="4" name="Slide Number Placeholder 3"/>
          <p:cNvSpPr>
            <a:spLocks noGrp="1"/>
          </p:cNvSpPr>
          <p:nvPr>
            <p:ph type="sldNum" sz="quarter" idx="4"/>
          </p:nvPr>
        </p:nvSpPr>
        <p:spPr/>
        <p:txBody>
          <a:bodyPr/>
          <a:lstStyle/>
          <a:p>
            <a:pPr marL="0" marR="0" lvl="0" indent="0" algn="r" defTabSz="67235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1324" b="0" i="0" u="none" strike="noStrike" kern="0" cap="none" spc="0" normalizeH="0" baseline="0" noProof="0">
                <a:ln>
                  <a:noFill/>
                </a:ln>
                <a:solidFill>
                  <a:srgbClr val="505050">
                    <a:tint val="75000"/>
                  </a:srgbClr>
                </a:solidFill>
                <a:effectLst/>
                <a:uLnTx/>
                <a:uFillTx/>
                <a:latin typeface="Arial"/>
                <a:cs typeface="Arial"/>
                <a:sym typeface="Arial"/>
              </a:rPr>
              <a:pPr marL="0" marR="0" lvl="0" indent="0" algn="r" defTabSz="672358" rtl="0" eaLnBrk="1" fontAlgn="auto" latinLnBrk="0" hangingPunct="1">
                <a:lnSpc>
                  <a:spcPct val="100000"/>
                </a:lnSpc>
                <a:spcBef>
                  <a:spcPts val="0"/>
                </a:spcBef>
                <a:spcAft>
                  <a:spcPts val="0"/>
                </a:spcAft>
                <a:buClrTx/>
                <a:buSzTx/>
                <a:buFontTx/>
                <a:buNone/>
                <a:tabLst/>
                <a:defRPr/>
              </a:pPr>
              <a:t>14</a:t>
            </a:fld>
            <a:endParaRPr kumimoji="0" lang="en-US" sz="1324" b="0" i="0" u="none" strike="noStrike" kern="0" cap="none" spc="0" normalizeH="0" baseline="0" noProof="0" dirty="0">
              <a:ln>
                <a:noFill/>
              </a:ln>
              <a:solidFill>
                <a:srgbClr val="505050">
                  <a:tint val="75000"/>
                </a:srgbClr>
              </a:solidFill>
              <a:effectLst/>
              <a:uLnTx/>
              <a:uFillTx/>
              <a:latin typeface="Arial"/>
              <a:cs typeface="Arial"/>
              <a:sym typeface="Arial"/>
            </a:endParaRPr>
          </a:p>
        </p:txBody>
      </p:sp>
      <p:sp>
        <p:nvSpPr>
          <p:cNvPr id="12" name="Parallelogram 11"/>
          <p:cNvSpPr/>
          <p:nvPr/>
        </p:nvSpPr>
        <p:spPr bwMode="auto">
          <a:xfrm>
            <a:off x="1" y="4405709"/>
            <a:ext cx="9144000" cy="450425"/>
          </a:xfrm>
          <a:prstGeom prst="parallelogram">
            <a:avLst>
              <a:gd name="adj" fmla="val 873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3" name="Parallelogram 12"/>
          <p:cNvSpPr/>
          <p:nvPr/>
        </p:nvSpPr>
        <p:spPr bwMode="auto">
          <a:xfrm>
            <a:off x="2082321" y="4346042"/>
            <a:ext cx="6660886" cy="438679"/>
          </a:xfrm>
          <a:prstGeom prst="parallelogram">
            <a:avLst>
              <a:gd name="adj" fmla="val 9672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2495" y="4368750"/>
            <a:ext cx="1583962" cy="39630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674" y="4427372"/>
            <a:ext cx="1341786" cy="291501"/>
          </a:xfrm>
          <a:prstGeom prst="rect">
            <a:avLst/>
          </a:prstGeom>
        </p:spPr>
      </p:pic>
      <p:graphicFrame>
        <p:nvGraphicFramePr>
          <p:cNvPr id="17" name="Table 16"/>
          <p:cNvGraphicFramePr>
            <a:graphicFrameLocks noGrp="1"/>
          </p:cNvGraphicFramePr>
          <p:nvPr>
            <p:extLst/>
          </p:nvPr>
        </p:nvGraphicFramePr>
        <p:xfrm>
          <a:off x="4762719" y="79127"/>
          <a:ext cx="4274016" cy="4251648"/>
        </p:xfrm>
        <a:graphic>
          <a:graphicData uri="http://schemas.openxmlformats.org/drawingml/2006/table">
            <a:tbl>
              <a:tblPr firstRow="1" bandRow="1">
                <a:tableStyleId>{B301B821-A1FF-4177-AEE7-76D212191A09}</a:tableStyleId>
              </a:tblPr>
              <a:tblGrid>
                <a:gridCol w="581461">
                  <a:extLst>
                    <a:ext uri="{9D8B030D-6E8A-4147-A177-3AD203B41FA5}">
                      <a16:colId xmlns:a16="http://schemas.microsoft.com/office/drawing/2014/main" val="20000"/>
                    </a:ext>
                  </a:extLst>
                </a:gridCol>
                <a:gridCol w="3692555">
                  <a:extLst>
                    <a:ext uri="{9D8B030D-6E8A-4147-A177-3AD203B41FA5}">
                      <a16:colId xmlns:a16="http://schemas.microsoft.com/office/drawing/2014/main" val="20001"/>
                    </a:ext>
                  </a:extLst>
                </a:gridCol>
              </a:tblGrid>
              <a:tr h="265352">
                <a:tc gridSpan="2">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300" kern="1200" dirty="0"/>
                        <a:t>Guidance</a:t>
                      </a:r>
                      <a:endParaRPr lang="en-US" sz="1300" b="0" kern="1200" dirty="0">
                        <a:solidFill>
                          <a:schemeClr val="bg1"/>
                        </a:solidFill>
                        <a:latin typeface="+mn-lt"/>
                        <a:ea typeface="+mn-ea"/>
                        <a:cs typeface="+mn-cs"/>
                      </a:endParaRPr>
                    </a:p>
                  </a:txBody>
                  <a:tcPr marL="67232" marR="67232" marT="33616" marB="33616"/>
                </a:tc>
                <a:tc hMerge="1">
                  <a:txBody>
                    <a:bodyPr/>
                    <a:lstStyle/>
                    <a:p>
                      <a:endParaRPr lang="en-US"/>
                    </a:p>
                  </a:txBody>
                  <a:tcPr/>
                </a:tc>
                <a:extLst>
                  <a:ext uri="{0D108BD9-81ED-4DB2-BD59-A6C34878D82A}">
                    <a16:rowId xmlns:a16="http://schemas.microsoft.com/office/drawing/2014/main" val="10000"/>
                  </a:ext>
                </a:extLst>
              </a:tr>
              <a:tr h="1454072">
                <a:tc>
                  <a:txBody>
                    <a:bodyPr/>
                    <a:lstStyle/>
                    <a:p>
                      <a:pPr marL="0" marR="0" indent="0" algn="l" defTabSz="932473" rtl="0" eaLnBrk="1" fontAlgn="auto" latinLnBrk="0" hangingPunct="1">
                        <a:lnSpc>
                          <a:spcPct val="100000"/>
                        </a:lnSpc>
                        <a:spcBef>
                          <a:spcPts val="0"/>
                        </a:spcBef>
                        <a:spcAft>
                          <a:spcPts val="0"/>
                        </a:spcAft>
                        <a:buClrTx/>
                        <a:buSzTx/>
                        <a:buFontTx/>
                        <a:buNone/>
                        <a:tabLst/>
                        <a:defRPr/>
                      </a:pPr>
                      <a:r>
                        <a:rPr lang="en-US" sz="1100" dirty="0"/>
                        <a:t>Look  for</a:t>
                      </a:r>
                      <a:endParaRPr lang="en-US" sz="1100" b="1" dirty="0">
                        <a:latin typeface="arial"/>
                      </a:endParaRPr>
                    </a:p>
                  </a:txBody>
                  <a:tcPr marL="67232" marR="67232" marT="33616" marB="33616" anchor="ctr"/>
                </a:tc>
                <a:tc>
                  <a:txBody>
                    <a:bodyPr/>
                    <a:lstStyle/>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baseline="0" dirty="0">
                          <a:solidFill>
                            <a:schemeClr val="dk1"/>
                          </a:solidFill>
                          <a:latin typeface="+mn-lt"/>
                          <a:ea typeface="+mn-ea"/>
                          <a:cs typeface="+mn-cs"/>
                        </a:rPr>
                        <a:t>Customers wanting an </a:t>
                      </a:r>
                      <a:r>
                        <a:rPr lang="en-US" sz="1000" b="1" kern="1200" baseline="0" dirty="0">
                          <a:solidFill>
                            <a:schemeClr val="dk1"/>
                          </a:solidFill>
                          <a:latin typeface="+mn-lt"/>
                          <a:ea typeface="+mn-ea"/>
                          <a:cs typeface="+mn-cs"/>
                        </a:rPr>
                        <a:t>open PaaS solution </a:t>
                      </a:r>
                      <a:r>
                        <a:rPr lang="en-US" sz="1000" b="0" kern="1200" baseline="0" dirty="0">
                          <a:solidFill>
                            <a:schemeClr val="dk1"/>
                          </a:solidFill>
                          <a:latin typeface="+mn-lt"/>
                          <a:ea typeface="+mn-ea"/>
                          <a:cs typeface="+mn-cs"/>
                        </a:rPr>
                        <a:t>that includes next-gen features like </a:t>
                      </a:r>
                      <a:r>
                        <a:rPr lang="en-US" sz="1000" b="1" kern="1200" baseline="0" dirty="0">
                          <a:solidFill>
                            <a:schemeClr val="dk1"/>
                          </a:solidFill>
                          <a:latin typeface="+mn-lt"/>
                          <a:ea typeface="+mn-ea"/>
                          <a:cs typeface="+mn-cs"/>
                        </a:rPr>
                        <a:t>Docker</a:t>
                      </a:r>
                      <a:r>
                        <a:rPr lang="en-US" sz="1000" b="0" kern="1200" baseline="0" dirty="0">
                          <a:solidFill>
                            <a:schemeClr val="dk1"/>
                          </a:solidFill>
                          <a:latin typeface="+mn-lt"/>
                          <a:ea typeface="+mn-ea"/>
                          <a:cs typeface="+mn-cs"/>
                        </a:rPr>
                        <a:t> containers, </a:t>
                      </a:r>
                      <a:r>
                        <a:rPr lang="en-US" sz="1000" b="1" kern="1200" baseline="0" dirty="0">
                          <a:solidFill>
                            <a:schemeClr val="dk1"/>
                          </a:solidFill>
                          <a:latin typeface="+mn-lt"/>
                          <a:ea typeface="+mn-ea"/>
                          <a:cs typeface="+mn-cs"/>
                        </a:rPr>
                        <a:t>Kubernetes</a:t>
                      </a:r>
                      <a:r>
                        <a:rPr lang="en-US" sz="1000" b="0" kern="1200" baseline="0" dirty="0">
                          <a:solidFill>
                            <a:schemeClr val="dk1"/>
                          </a:solidFill>
                          <a:latin typeface="+mn-lt"/>
                          <a:ea typeface="+mn-ea"/>
                          <a:cs typeface="+mn-cs"/>
                        </a:rPr>
                        <a:t> orchestration, and supports enterprise CI/CD workflows</a:t>
                      </a: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baseline="0" dirty="0">
                          <a:solidFill>
                            <a:schemeClr val="dk1"/>
                          </a:solidFill>
                          <a:latin typeface="+mn-lt"/>
                          <a:ea typeface="+mn-ea"/>
                          <a:cs typeface="+mn-cs"/>
                        </a:rPr>
                        <a:t>Java users looking for a </a:t>
                      </a:r>
                      <a:r>
                        <a:rPr lang="en-US" sz="1000" b="1" kern="1200" baseline="0" dirty="0">
                          <a:solidFill>
                            <a:schemeClr val="dk1"/>
                          </a:solidFill>
                          <a:latin typeface="+mn-lt"/>
                          <a:ea typeface="+mn-ea"/>
                          <a:cs typeface="+mn-cs"/>
                        </a:rPr>
                        <a:t>consistent platform </a:t>
                      </a:r>
                      <a:r>
                        <a:rPr lang="en-US" sz="1000" b="0" kern="1200" baseline="0" dirty="0">
                          <a:solidFill>
                            <a:schemeClr val="dk1"/>
                          </a:solidFill>
                          <a:latin typeface="+mn-lt"/>
                          <a:ea typeface="+mn-ea"/>
                          <a:cs typeface="+mn-cs"/>
                        </a:rPr>
                        <a:t>to run their business applications in Azure</a:t>
                      </a: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dirty="0">
                          <a:solidFill>
                            <a:schemeClr val="dk1"/>
                          </a:solidFill>
                          <a:latin typeface="+mn-lt"/>
                          <a:ea typeface="+mn-ea"/>
                          <a:cs typeface="+mn-cs"/>
                        </a:rPr>
                        <a:t>Customers building </a:t>
                      </a:r>
                      <a:r>
                        <a:rPr lang="en-US" sz="1000" b="1" kern="1200" baseline="0" dirty="0">
                          <a:solidFill>
                            <a:schemeClr val="dk1"/>
                          </a:solidFill>
                          <a:latin typeface="+mn-lt"/>
                          <a:ea typeface="+mn-ea"/>
                          <a:cs typeface="+mn-cs"/>
                        </a:rPr>
                        <a:t>microservices architectures</a:t>
                      </a:r>
                      <a:r>
                        <a:rPr lang="en-US" sz="1000" b="0" kern="1200" baseline="0" dirty="0">
                          <a:solidFill>
                            <a:schemeClr val="dk1"/>
                          </a:solidFill>
                          <a:latin typeface="+mn-lt"/>
                          <a:ea typeface="+mn-ea"/>
                          <a:cs typeface="+mn-cs"/>
                        </a:rPr>
                        <a:t> in the public cloud </a:t>
                      </a:r>
                      <a:endParaRPr lang="en-US" sz="1000" b="0" kern="1200" dirty="0">
                        <a:solidFill>
                          <a:schemeClr val="dk1"/>
                        </a:solidFill>
                        <a:latin typeface="+mn-lt"/>
                        <a:ea typeface="+mn-ea"/>
                        <a:cs typeface="+mn-cs"/>
                      </a:endParaRPr>
                    </a:p>
                    <a:p>
                      <a:pPr marL="171450" marR="0" indent="-171450" algn="l" defTabSz="932473" rtl="0" eaLnBrk="1" fontAlgn="auto" latinLnBrk="0" hangingPunct="1">
                        <a:lnSpc>
                          <a:spcPct val="90000"/>
                        </a:lnSpc>
                        <a:spcBef>
                          <a:spcPts val="0"/>
                        </a:spcBef>
                        <a:spcAft>
                          <a:spcPts val="400"/>
                        </a:spcAft>
                        <a:buClrTx/>
                        <a:buSzTx/>
                        <a:buFont typeface="Arial" charset="0"/>
                        <a:buChar char="•"/>
                        <a:tabLst/>
                        <a:defRPr/>
                      </a:pPr>
                      <a:r>
                        <a:rPr lang="en-US" sz="1000" b="0" kern="1200" dirty="0">
                          <a:solidFill>
                            <a:schemeClr val="dk1"/>
                          </a:solidFill>
                          <a:latin typeface="+mn-lt"/>
                          <a:ea typeface="+mn-ea"/>
                          <a:cs typeface="+mn-cs"/>
                        </a:rPr>
                        <a:t>Customers</a:t>
                      </a:r>
                      <a:r>
                        <a:rPr lang="en-US" sz="1000" b="0" kern="1200" baseline="0" dirty="0">
                          <a:solidFill>
                            <a:schemeClr val="dk1"/>
                          </a:solidFill>
                          <a:latin typeface="+mn-lt"/>
                          <a:ea typeface="+mn-ea"/>
                          <a:cs typeface="+mn-cs"/>
                        </a:rPr>
                        <a:t> using the hybrid cloud to develop business applications faster and accelerate time to market</a:t>
                      </a:r>
                    </a:p>
                  </a:txBody>
                  <a:tcPr marL="67232" marR="67232" marT="33616" marB="33616"/>
                </a:tc>
                <a:extLst>
                  <a:ext uri="{0D108BD9-81ED-4DB2-BD59-A6C34878D82A}">
                    <a16:rowId xmlns:a16="http://schemas.microsoft.com/office/drawing/2014/main" val="10001"/>
                  </a:ext>
                </a:extLst>
              </a:tr>
              <a:tr h="1266112">
                <a:tc>
                  <a:txBody>
                    <a:bodyPr/>
                    <a:lstStyle/>
                    <a:p>
                      <a:pPr marL="0" marR="0" lvl="0" indent="0" algn="l" defTabSz="932473"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Win by</a:t>
                      </a:r>
                      <a:endParaRPr kumimoji="0" lang="en-US" sz="1100" b="1" i="0" u="none" strike="noStrike" kern="1200" cap="none" spc="0" normalizeH="0" baseline="0" noProof="0" dirty="0">
                        <a:ln>
                          <a:noFill/>
                        </a:ln>
                        <a:solidFill>
                          <a:srgbClr val="505050"/>
                        </a:solidFill>
                        <a:effectLst/>
                        <a:uLnTx/>
                        <a:uFillTx/>
                        <a:latin typeface="+mn-lt"/>
                        <a:ea typeface="+mn-ea"/>
                        <a:cs typeface="+mn-cs"/>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Talking to developers about the </a:t>
                      </a:r>
                      <a:r>
                        <a:rPr kumimoji="0" lang="en-US" sz="1000" b="1" i="0" u="none" strike="noStrike" kern="1200" cap="none" spc="0" normalizeH="0" baseline="0" noProof="0" dirty="0">
                          <a:ln>
                            <a:noFill/>
                          </a:ln>
                          <a:solidFill>
                            <a:srgbClr val="505050"/>
                          </a:solidFill>
                          <a:effectLst/>
                          <a:uLnTx/>
                          <a:uFillTx/>
                          <a:latin typeface="+mn-lt"/>
                        </a:rPr>
                        <a:t>value of a common platform for building, deploying, and managing apps </a:t>
                      </a:r>
                      <a:r>
                        <a:rPr kumimoji="0" lang="en-US" sz="1000" b="0" i="0" u="none" strike="noStrike" kern="1200" cap="none" spc="0" normalizeH="0" baseline="0" noProof="0" dirty="0">
                          <a:ln>
                            <a:noFill/>
                          </a:ln>
                          <a:solidFill>
                            <a:srgbClr val="505050"/>
                          </a:solidFill>
                          <a:effectLst/>
                          <a:uLnTx/>
                          <a:uFillTx/>
                          <a:latin typeface="+mn-lt"/>
                        </a:rPr>
                        <a:t>across hybrid cloud environments</a:t>
                      </a:r>
                    </a:p>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Promoting the integration of </a:t>
                      </a:r>
                      <a:r>
                        <a:rPr kumimoji="0" lang="en-US" sz="1000" b="1" i="0" u="none" strike="noStrike" kern="1200" cap="none" spc="0" normalizeH="0" baseline="0" noProof="0" dirty="0">
                          <a:ln>
                            <a:noFill/>
                          </a:ln>
                          <a:solidFill>
                            <a:srgbClr val="505050"/>
                          </a:solidFill>
                          <a:effectLst/>
                          <a:uLnTx/>
                          <a:uFillTx/>
                          <a:latin typeface="+mn-lt"/>
                        </a:rPr>
                        <a:t>Azure services and .NET within OpenShift and RHEL</a:t>
                      </a:r>
                      <a:r>
                        <a:rPr kumimoji="0" lang="en-US" sz="1000" b="0" i="0" u="none" strike="noStrike" kern="1200" cap="none" spc="0" normalizeH="0" baseline="0" noProof="0" dirty="0">
                          <a:ln>
                            <a:noFill/>
                          </a:ln>
                          <a:solidFill>
                            <a:srgbClr val="505050"/>
                          </a:solidFill>
                          <a:effectLst/>
                          <a:uLnTx/>
                          <a:uFillTx/>
                          <a:latin typeface="+mn-lt"/>
                        </a:rPr>
                        <a:t> enabling delivery of business value to </a:t>
                      </a:r>
                      <a:r>
                        <a:rPr kumimoji="0" lang="en-US" sz="1000" b="1" i="0" u="none" strike="noStrike" kern="1200" cap="none" spc="0" normalizeH="0" baseline="0" noProof="0" dirty="0">
                          <a:ln>
                            <a:noFill/>
                          </a:ln>
                          <a:solidFill>
                            <a:srgbClr val="505050"/>
                          </a:solidFill>
                          <a:effectLst/>
                          <a:uLnTx/>
                          <a:uFillTx/>
                          <a:latin typeface="+mn-lt"/>
                        </a:rPr>
                        <a:t>existing and next-gen applications</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Understanding the shift from monolithic application models to more agile, scalable, and resilient microservices</a:t>
                      </a:r>
                    </a:p>
                  </a:txBody>
                  <a:tcPr marL="67232" marR="67232" marT="33616" marB="33616"/>
                </a:tc>
                <a:extLst>
                  <a:ext uri="{0D108BD9-81ED-4DB2-BD59-A6C34878D82A}">
                    <a16:rowId xmlns:a16="http://schemas.microsoft.com/office/drawing/2014/main" val="10002"/>
                  </a:ext>
                </a:extLst>
              </a:tr>
              <a:tr h="1266112">
                <a:tc>
                  <a:txBody>
                    <a:bodyPr/>
                    <a:lstStyle/>
                    <a:p>
                      <a:r>
                        <a:rPr kumimoji="0" lang="en-US" sz="1100" u="none" strike="noStrike" kern="1200" cap="none" spc="0" normalizeH="0" baseline="0" noProof="0" dirty="0">
                          <a:ln>
                            <a:noFill/>
                          </a:ln>
                          <a:effectLst/>
                          <a:uLnTx/>
                          <a:uFillTx/>
                        </a:rPr>
                        <a:t>Don’t</a:t>
                      </a:r>
                      <a:endParaRPr lang="en-US" sz="1100" dirty="0">
                        <a:solidFill>
                          <a:schemeClr val="bg1"/>
                        </a:solidFill>
                      </a:endParaRPr>
                    </a:p>
                  </a:txBody>
                  <a:tcPr marL="67232" marR="67232" marT="33616" marB="33616" anchor="ctr"/>
                </a:tc>
                <a:tc>
                  <a:txBody>
                    <a:bodyPr/>
                    <a:lstStyle/>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limit discussions to just .</a:t>
                      </a:r>
                      <a:r>
                        <a:rPr kumimoji="0" lang="en-US" sz="1000" b="1" i="0" u="none" strike="noStrike" kern="1200" cap="none" spc="0" normalizeH="0" baseline="0" noProof="0" dirty="0">
                          <a:ln>
                            <a:noFill/>
                          </a:ln>
                          <a:solidFill>
                            <a:srgbClr val="505050"/>
                          </a:solidFill>
                          <a:effectLst/>
                          <a:uLnTx/>
                          <a:uFillTx/>
                          <a:latin typeface="+mn-lt"/>
                        </a:rPr>
                        <a:t>NET applications on Windows or Java on Linux – both platforms are fully supported on Azure</a:t>
                      </a:r>
                    </a:p>
                    <a:p>
                      <a:pPr marL="171450" marR="0" lvl="0" indent="-171450" algn="l" defTabSz="932419" rtl="0" eaLnBrk="1" fontAlgn="auto" latinLnBrk="0" hangingPunct="1">
                        <a:lnSpc>
                          <a:spcPct val="90000"/>
                        </a:lnSpc>
                        <a:spcBef>
                          <a:spcPts val="0"/>
                        </a:spcBef>
                        <a:spcAft>
                          <a:spcPts val="40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forget to discuss the concepts and value </a:t>
                      </a:r>
                      <a:r>
                        <a:rPr kumimoji="0" lang="en-US" sz="1000" b="1" i="0" u="none" strike="noStrike" kern="1200" cap="none" spc="0" normalizeH="0" baseline="0" noProof="0" dirty="0">
                          <a:ln>
                            <a:noFill/>
                          </a:ln>
                          <a:solidFill>
                            <a:srgbClr val="505050"/>
                          </a:solidFill>
                          <a:effectLst/>
                          <a:uLnTx/>
                          <a:uFillTx/>
                          <a:latin typeface="+mn-lt"/>
                        </a:rPr>
                        <a:t>of Agile software development</a:t>
                      </a:r>
                      <a:r>
                        <a:rPr kumimoji="0" lang="en-US" sz="1000" b="0" i="0" u="none" strike="noStrike" kern="1200" cap="none" spc="0" normalizeH="0" baseline="0" noProof="0" dirty="0">
                          <a:ln>
                            <a:noFill/>
                          </a:ln>
                          <a:solidFill>
                            <a:srgbClr val="505050"/>
                          </a:solidFill>
                          <a:effectLst/>
                          <a:uLnTx/>
                          <a:uFillTx/>
                          <a:latin typeface="+mn-lt"/>
                        </a:rPr>
                        <a:t> – standardize, automate, continuous improvement</a:t>
                      </a:r>
                    </a:p>
                    <a:p>
                      <a:pPr marL="171450" marR="0" lvl="0" indent="-171450" algn="l" defTabSz="932419" rtl="0" eaLnBrk="1" fontAlgn="auto" latinLnBrk="0" hangingPunct="1">
                        <a:lnSpc>
                          <a:spcPct val="90000"/>
                        </a:lnSpc>
                        <a:spcBef>
                          <a:spcPts val="0"/>
                        </a:spcBef>
                        <a:spcAft>
                          <a:spcPts val="0"/>
                        </a:spcAft>
                        <a:buClrTx/>
                        <a:buSzTx/>
                        <a:buFont typeface="Arial" charset="0"/>
                        <a:buChar char="•"/>
                        <a:tabLst/>
                        <a:defRPr/>
                      </a:pPr>
                      <a:r>
                        <a:rPr kumimoji="0" lang="en-US" sz="1000" b="0" i="0" u="none" strike="noStrike" kern="1200" cap="none" spc="0" normalizeH="0" baseline="0" noProof="0" dirty="0">
                          <a:ln>
                            <a:noFill/>
                          </a:ln>
                          <a:solidFill>
                            <a:srgbClr val="505050"/>
                          </a:solidFill>
                          <a:effectLst/>
                          <a:uLnTx/>
                          <a:uFillTx/>
                          <a:latin typeface="+mn-lt"/>
                        </a:rPr>
                        <a:t>Don’t forget that customers can use Red Hat CloudForms to manage OpenShift container environments in Azure</a:t>
                      </a:r>
                    </a:p>
                  </a:txBody>
                  <a:tcPr marL="67232" marR="67232" marT="33616" marB="33616"/>
                </a:tc>
                <a:extLst>
                  <a:ext uri="{0D108BD9-81ED-4DB2-BD59-A6C34878D82A}">
                    <a16:rowId xmlns:a16="http://schemas.microsoft.com/office/drawing/2014/main" val="10003"/>
                  </a:ext>
                </a:extLst>
              </a:tr>
            </a:tbl>
          </a:graphicData>
        </a:graphic>
      </p:graphicFrame>
      <p:sp>
        <p:nvSpPr>
          <p:cNvPr id="14" name="Pentagon 13"/>
          <p:cNvSpPr/>
          <p:nvPr/>
        </p:nvSpPr>
        <p:spPr bwMode="auto">
          <a:xfrm>
            <a:off x="367105" y="1939994"/>
            <a:ext cx="4354410" cy="1325443"/>
          </a:xfrm>
          <a:prstGeom prst="homePlate">
            <a:avLst>
              <a:gd name="adj" fmla="val 68301"/>
            </a:avLst>
          </a:prstGeom>
          <a:solidFill>
            <a:srgbClr val="8A0F01"/>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16" name="TextBox 15"/>
          <p:cNvSpPr txBox="1"/>
          <p:nvPr/>
        </p:nvSpPr>
        <p:spPr>
          <a:xfrm>
            <a:off x="992247" y="2107267"/>
            <a:ext cx="3795330" cy="990896"/>
          </a:xfrm>
          <a:prstGeom prst="rect">
            <a:avLst/>
          </a:prstGeom>
          <a:noFill/>
        </p:spPr>
        <p:txBody>
          <a:bodyPr wrap="square" lIns="134451" tIns="107561" rIns="134451" bIns="107561" rtlCol="0">
            <a:spAutoFit/>
          </a:bodyPr>
          <a:lstStyle/>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Built on an Enterprise Grade Platform </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Comprehensive suite of application services </a:t>
            </a:r>
          </a:p>
          <a:p>
            <a:pPr marL="210092" marR="0" lvl="0" indent="-210092" algn="l" defTabSz="672358" rtl="0" eaLnBrk="1" fontAlgn="auto" latinLnBrk="0" hangingPunct="1">
              <a:lnSpc>
                <a:spcPct val="100000"/>
              </a:lnSpc>
              <a:spcBef>
                <a:spcPts val="0"/>
              </a:spcBef>
              <a:spcAft>
                <a:spcPts val="882"/>
              </a:spcAft>
              <a:buClrTx/>
              <a:buSzTx/>
              <a:buFont typeface="Arial" charset="0"/>
              <a:buChar char="•"/>
              <a:tabLst/>
              <a:defRPr/>
            </a:pPr>
            <a:r>
              <a:rPr kumimoji="0" lang="en-US" sz="1176" b="0" i="0" u="none" strike="noStrike" kern="0" cap="none" spc="0" normalizeH="0" baseline="0" noProof="0" dirty="0">
                <a:ln>
                  <a:noFill/>
                </a:ln>
                <a:solidFill>
                  <a:srgbClr val="FFFFFF"/>
                </a:solidFill>
                <a:effectLst/>
                <a:uLnTx/>
                <a:uFillTx/>
                <a:latin typeface="Arial"/>
                <a:cs typeface="Arial"/>
                <a:sym typeface="Arial"/>
              </a:rPr>
              <a:t>Natively integrated Docker containers</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05" y="2200897"/>
            <a:ext cx="856177" cy="641342"/>
          </a:xfrm>
          <a:prstGeom prst="rect">
            <a:avLst/>
          </a:prstGeom>
        </p:spPr>
      </p:pic>
    </p:spTree>
    <p:extLst>
      <p:ext uri="{BB962C8B-B14F-4D97-AF65-F5344CB8AC3E}">
        <p14:creationId xmlns:p14="http://schemas.microsoft.com/office/powerpoint/2010/main" val="29243832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 y="4013359"/>
            <a:ext cx="9144000" cy="7783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123" y="1471599"/>
            <a:ext cx="533373" cy="842639"/>
          </a:xfrm>
          <a:prstGeom prst="rect">
            <a:avLst/>
          </a:prstGeom>
        </p:spPr>
      </p:pic>
      <p:sp>
        <p:nvSpPr>
          <p:cNvPr id="4" name="Slide Number Placeholder 3"/>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15</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1" name="Title 10"/>
          <p:cNvSpPr>
            <a:spLocks noGrp="1"/>
          </p:cNvSpPr>
          <p:nvPr>
            <p:ph type="title"/>
          </p:nvPr>
        </p:nvSpPr>
        <p:spPr>
          <a:xfrm>
            <a:off x="0" y="366"/>
            <a:ext cx="8741880" cy="460218"/>
          </a:xfrm>
        </p:spPr>
        <p:txBody>
          <a:bodyPr/>
          <a:lstStyle/>
          <a:p>
            <a:pPr marL="252062">
              <a:spcBef>
                <a:spcPts val="0"/>
              </a:spcBef>
              <a:spcAft>
                <a:spcPts val="441"/>
              </a:spcAft>
            </a:pPr>
            <a:r>
              <a:rPr lang="en-US" sz="2941" b="1" dirty="0">
                <a:gradFill>
                  <a:gsLst>
                    <a:gs pos="1250">
                      <a:srgbClr val="505050"/>
                    </a:gs>
                    <a:gs pos="100000">
                      <a:srgbClr val="505050"/>
                    </a:gs>
                  </a:gsLst>
                  <a:lin ang="5400000" scaled="0"/>
                </a:gradFill>
                <a:latin typeface="Segoe UI Light"/>
              </a:rPr>
              <a:t>Integrated Support</a:t>
            </a:r>
          </a:p>
        </p:txBody>
      </p:sp>
      <p:sp>
        <p:nvSpPr>
          <p:cNvPr id="5" name="Text Placeholder 1"/>
          <p:cNvSpPr>
            <a:spLocks noGrp="1"/>
          </p:cNvSpPr>
          <p:nvPr>
            <p:ph type="body" sz="quarter" idx="10"/>
          </p:nvPr>
        </p:nvSpPr>
        <p:spPr>
          <a:xfrm>
            <a:off x="270511" y="620640"/>
            <a:ext cx="8200859" cy="2980828"/>
          </a:xfrm>
        </p:spPr>
        <p:txBody>
          <a:bodyPr/>
          <a:lstStyle/>
          <a:p>
            <a:pPr marL="177378" lvl="1" indent="0">
              <a:lnSpc>
                <a:spcPct val="100000"/>
              </a:lnSpc>
              <a:spcBef>
                <a:spcPts val="882"/>
              </a:spcBef>
              <a:spcAft>
                <a:spcPts val="882"/>
              </a:spcAft>
              <a:buNone/>
            </a:pPr>
            <a:r>
              <a:rPr lang="en-US" sz="1471" dirty="0">
                <a:solidFill>
                  <a:schemeClr val="tx1"/>
                </a:solidFill>
              </a:rPr>
              <a:t>Red Hat and Microsoft have created an </a:t>
            </a:r>
            <a:r>
              <a:rPr lang="en-US" b="1" dirty="0">
                <a:solidFill>
                  <a:schemeClr val="tx1"/>
                </a:solidFill>
              </a:rPr>
              <a:t>industry-changing integrated support </a:t>
            </a:r>
            <a:r>
              <a:rPr lang="en-US" sz="1471" dirty="0">
                <a:solidFill>
                  <a:schemeClr val="tx1"/>
                </a:solidFill>
              </a:rPr>
              <a:t>model for customers using Red Hat solutions in Azure.  We are working side-by-side to solve common problems and to provide the </a:t>
            </a:r>
            <a:r>
              <a:rPr lang="en-US" b="1" dirty="0">
                <a:solidFill>
                  <a:schemeClr val="tx1"/>
                </a:solidFill>
              </a:rPr>
              <a:t>enterprise-grade </a:t>
            </a:r>
            <a:r>
              <a:rPr lang="en-US" sz="1471" dirty="0">
                <a:solidFill>
                  <a:schemeClr val="tx1"/>
                </a:solidFill>
              </a:rPr>
              <a:t>support that customers rely on in their datacenters.</a:t>
            </a:r>
          </a:p>
          <a:p>
            <a:pPr marL="177378" lvl="1" indent="0">
              <a:spcBef>
                <a:spcPts val="441"/>
              </a:spcBef>
              <a:spcAft>
                <a:spcPts val="441"/>
              </a:spcAft>
              <a:buNone/>
            </a:pPr>
            <a:r>
              <a:rPr lang="en-US" sz="1324" b="1" dirty="0">
                <a:solidFill>
                  <a:schemeClr val="tx1"/>
                </a:solidFill>
              </a:rPr>
              <a:t>Highlights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participation in Azure forums</a:t>
            </a:r>
          </a:p>
          <a:p>
            <a:pPr marL="546195" lvl="2" indent="-210112">
              <a:spcBef>
                <a:spcPts val="441"/>
              </a:spcBef>
              <a:spcAft>
                <a:spcPts val="441"/>
              </a:spcAft>
            </a:pPr>
            <a:r>
              <a:rPr lang="en-US" sz="1324" dirty="0">
                <a:solidFill>
                  <a:schemeClr val="tx1"/>
                </a:solidFill>
              </a:rPr>
              <a:t>Red Hat &amp; Microsoft security response team collaboration</a:t>
            </a:r>
          </a:p>
          <a:p>
            <a:pPr marL="546195" lvl="2" indent="-210112">
              <a:spcBef>
                <a:spcPts val="441"/>
              </a:spcBef>
              <a:spcAft>
                <a:spcPts val="441"/>
              </a:spcAft>
            </a:pPr>
            <a:r>
              <a:rPr lang="en-US" sz="1324" dirty="0">
                <a:solidFill>
                  <a:schemeClr val="tx1"/>
                </a:solidFill>
              </a:rPr>
              <a:t>Support staff from Red Hat &amp; Microsoft co-located @Redmond</a:t>
            </a:r>
          </a:p>
          <a:p>
            <a:pPr marL="546195" lvl="2" indent="-210112">
              <a:spcBef>
                <a:spcPts val="441"/>
              </a:spcBef>
              <a:spcAft>
                <a:spcPts val="441"/>
              </a:spcAft>
            </a:pPr>
            <a:r>
              <a:rPr lang="en-US" sz="1324" dirty="0">
                <a:solidFill>
                  <a:schemeClr val="tx1"/>
                </a:solidFill>
              </a:rPr>
              <a:t>Integrated ticketing systems </a:t>
            </a:r>
          </a:p>
          <a:p>
            <a:pPr marL="546195" lvl="2" indent="-210112">
              <a:spcBef>
                <a:spcPts val="441"/>
              </a:spcBef>
              <a:spcAft>
                <a:spcPts val="441"/>
              </a:spcAft>
            </a:pPr>
            <a:r>
              <a:rPr lang="en-US" sz="1324" dirty="0">
                <a:solidFill>
                  <a:schemeClr val="tx1"/>
                </a:solidFill>
              </a:rPr>
              <a:t>Red Hat Technical Account Management &amp; Microsoft Premier Services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623" y="1746025"/>
            <a:ext cx="533373" cy="8426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146" y="2052974"/>
            <a:ext cx="528891" cy="860568"/>
          </a:xfrm>
          <a:prstGeom prst="rect">
            <a:avLst/>
          </a:prstGeom>
        </p:spPr>
      </p:pic>
      <p:sp>
        <p:nvSpPr>
          <p:cNvPr id="14" name="Rectangle 13"/>
          <p:cNvSpPr/>
          <p:nvPr/>
        </p:nvSpPr>
        <p:spPr bwMode="auto">
          <a:xfrm>
            <a:off x="1" y="4013360"/>
            <a:ext cx="9144000" cy="7783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0511" y="3686669"/>
            <a:ext cx="1092802" cy="895491"/>
          </a:xfrm>
          <a:prstGeom prst="rect">
            <a:avLst/>
          </a:prstGeom>
        </p:spPr>
      </p:pic>
    </p:spTree>
    <p:extLst>
      <p:ext uri="{BB962C8B-B14F-4D97-AF65-F5344CB8AC3E}">
        <p14:creationId xmlns:p14="http://schemas.microsoft.com/office/powerpoint/2010/main" val="22494982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marL="252062">
              <a:spcBef>
                <a:spcPts val="0"/>
              </a:spcBef>
              <a:spcAft>
                <a:spcPts val="441"/>
              </a:spcAft>
            </a:pPr>
            <a:r>
              <a:rPr lang="en-US" sz="2941" b="1" dirty="0">
                <a:solidFill>
                  <a:schemeClr val="tx1"/>
                </a:solidFill>
                <a:latin typeface="Segoe UI Light"/>
              </a:rPr>
              <a:t>Container Solutions in Azure</a:t>
            </a:r>
          </a:p>
        </p:txBody>
      </p:sp>
      <p:sp>
        <p:nvSpPr>
          <p:cNvPr id="5" name="Text Placeholder 1"/>
          <p:cNvSpPr>
            <a:spLocks noGrp="1"/>
          </p:cNvSpPr>
          <p:nvPr>
            <p:ph type="body" sz="quarter" idx="10"/>
          </p:nvPr>
        </p:nvSpPr>
        <p:spPr>
          <a:xfrm>
            <a:off x="201930" y="891883"/>
            <a:ext cx="4984729" cy="3539559"/>
          </a:xfrm>
        </p:spPr>
        <p:txBody>
          <a:bodyPr/>
          <a:lstStyle/>
          <a:p>
            <a:pPr marL="177378" lvl="1" indent="0">
              <a:lnSpc>
                <a:spcPct val="100000"/>
              </a:lnSpc>
              <a:spcBef>
                <a:spcPts val="882"/>
              </a:spcBef>
              <a:spcAft>
                <a:spcPts val="882"/>
              </a:spcAft>
              <a:buNone/>
            </a:pPr>
            <a:r>
              <a:rPr lang="en-US" sz="1471" dirty="0">
                <a:solidFill>
                  <a:schemeClr val="tx1"/>
                </a:solidFill>
              </a:rPr>
              <a:t>Solutions that run on Linux in Azure</a:t>
            </a:r>
          </a:p>
          <a:p>
            <a:pPr marL="177378" lvl="1" indent="0">
              <a:spcBef>
                <a:spcPts val="441"/>
              </a:spcBef>
              <a:spcAft>
                <a:spcPts val="441"/>
              </a:spcAft>
              <a:buNone/>
            </a:pPr>
            <a:r>
              <a:rPr lang="en-US" sz="1324" b="1" dirty="0">
                <a:solidFill>
                  <a:schemeClr val="tx1"/>
                </a:solidFill>
              </a:rPr>
              <a:t>Platforms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OpenShift</a:t>
            </a:r>
          </a:p>
          <a:p>
            <a:pPr marL="679533" lvl="3" indent="-210112">
              <a:spcBef>
                <a:spcPts val="441"/>
              </a:spcBef>
              <a:spcAft>
                <a:spcPts val="441"/>
              </a:spcAft>
            </a:pPr>
            <a:r>
              <a:rPr lang="en-US" sz="1177" dirty="0">
                <a:solidFill>
                  <a:schemeClr val="tx1"/>
                </a:solidFill>
              </a:rPr>
              <a:t>Kubernetes</a:t>
            </a:r>
          </a:p>
          <a:p>
            <a:pPr marL="546195" lvl="2" indent="-210112">
              <a:spcBef>
                <a:spcPts val="441"/>
              </a:spcBef>
              <a:spcAft>
                <a:spcPts val="441"/>
              </a:spcAft>
            </a:pPr>
            <a:r>
              <a:rPr lang="en-US" sz="1324" dirty="0">
                <a:solidFill>
                  <a:schemeClr val="tx1"/>
                </a:solidFill>
              </a:rPr>
              <a:t>Docker Datacenter</a:t>
            </a:r>
          </a:p>
          <a:p>
            <a:pPr marL="679533" lvl="3" indent="-210112">
              <a:spcBef>
                <a:spcPts val="441"/>
              </a:spcBef>
              <a:spcAft>
                <a:spcPts val="441"/>
              </a:spcAft>
            </a:pPr>
            <a:r>
              <a:rPr lang="en-US" sz="1177" dirty="0">
                <a:solidFill>
                  <a:schemeClr val="tx1"/>
                </a:solidFill>
              </a:rPr>
              <a:t>Swarm - </a:t>
            </a:r>
          </a:p>
          <a:p>
            <a:pPr marL="546195" lvl="2" indent="-210112">
              <a:spcBef>
                <a:spcPts val="441"/>
              </a:spcBef>
              <a:spcAft>
                <a:spcPts val="441"/>
              </a:spcAft>
            </a:pPr>
            <a:r>
              <a:rPr lang="en-US" sz="1324" dirty="0">
                <a:solidFill>
                  <a:schemeClr val="tx1"/>
                </a:solidFill>
              </a:rPr>
              <a:t>Deis</a:t>
            </a:r>
          </a:p>
          <a:p>
            <a:pPr marL="679533" lvl="3" indent="-210112">
              <a:spcBef>
                <a:spcPts val="441"/>
              </a:spcBef>
              <a:spcAft>
                <a:spcPts val="441"/>
              </a:spcAft>
            </a:pPr>
            <a:r>
              <a:rPr lang="en-US" sz="1177" dirty="0">
                <a:solidFill>
                  <a:schemeClr val="tx1"/>
                </a:solidFill>
              </a:rPr>
              <a:t>Kubernetes – Open Source Heroku</a:t>
            </a:r>
          </a:p>
          <a:p>
            <a:pPr marL="546195" lvl="2" indent="-210112">
              <a:spcBef>
                <a:spcPts val="441"/>
              </a:spcBef>
              <a:spcAft>
                <a:spcPts val="441"/>
              </a:spcAft>
            </a:pPr>
            <a:r>
              <a:rPr lang="en-US" sz="1324" dirty="0">
                <a:solidFill>
                  <a:schemeClr val="tx1"/>
                </a:solidFill>
              </a:rPr>
              <a:t>DC / OS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 Mesosphere Enterprise Offering</a:t>
            </a:r>
          </a:p>
          <a:p>
            <a:pPr marL="546195" lvl="2" indent="-210112">
              <a:spcBef>
                <a:spcPts val="441"/>
              </a:spcBef>
              <a:spcAft>
                <a:spcPts val="441"/>
              </a:spcAft>
            </a:pPr>
            <a:r>
              <a:rPr lang="en-US" sz="1324" dirty="0">
                <a:solidFill>
                  <a:schemeClr val="tx1"/>
                </a:solidFill>
              </a:rPr>
              <a:t>ACS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Swarm, and Kubernetes coming soon!</a:t>
            </a:r>
          </a:p>
        </p:txBody>
      </p:sp>
      <p:sp>
        <p:nvSpPr>
          <p:cNvPr id="4" name="Slide Number Placeholder 3"/>
          <p:cNvSpPr>
            <a:spLocks noGrp="1"/>
          </p:cNvSpPr>
          <p:nvPr>
            <p:ph type="sldNum" sz="quarter" idx="4294967295"/>
          </p:nvPr>
        </p:nvSpPr>
        <p:spPr>
          <a:xfrm>
            <a:off x="8470900" y="4900613"/>
            <a:ext cx="673100" cy="133350"/>
          </a:xfrm>
          <a:prstGeom prst="rect">
            <a:avLst/>
          </a:prstGeom>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16</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pic>
        <p:nvPicPr>
          <p:cNvPr id="13" name="Picture 12"/>
          <p:cNvPicPr>
            <a:picLocks noChangeAspect="1"/>
          </p:cNvPicPr>
          <p:nvPr/>
        </p:nvPicPr>
        <p:blipFill>
          <a:blip r:embed="rId3"/>
          <a:stretch>
            <a:fillRect/>
          </a:stretch>
        </p:blipFill>
        <p:spPr>
          <a:xfrm>
            <a:off x="5522823" y="2420942"/>
            <a:ext cx="1160034" cy="994315"/>
          </a:xfrm>
          <a:prstGeom prst="rect">
            <a:avLst/>
          </a:prstGeom>
        </p:spPr>
      </p:pic>
      <p:pic>
        <p:nvPicPr>
          <p:cNvPr id="15" name="Picture 14"/>
          <p:cNvPicPr>
            <a:picLocks noChangeAspect="1"/>
          </p:cNvPicPr>
          <p:nvPr/>
        </p:nvPicPr>
        <p:blipFill>
          <a:blip r:embed="rId4"/>
          <a:stretch>
            <a:fillRect/>
          </a:stretch>
        </p:blipFill>
        <p:spPr>
          <a:xfrm>
            <a:off x="6166849" y="3620074"/>
            <a:ext cx="1510088" cy="548665"/>
          </a:xfrm>
          <a:prstGeom prst="rect">
            <a:avLst/>
          </a:prstGeom>
        </p:spPr>
      </p:pic>
      <p:pic>
        <p:nvPicPr>
          <p:cNvPr id="17" name="Picture 16"/>
          <p:cNvPicPr>
            <a:picLocks noChangeAspect="1"/>
          </p:cNvPicPr>
          <p:nvPr/>
        </p:nvPicPr>
        <p:blipFill>
          <a:blip r:embed="rId5"/>
          <a:stretch>
            <a:fillRect/>
          </a:stretch>
        </p:blipFill>
        <p:spPr>
          <a:xfrm>
            <a:off x="6600502" y="2459194"/>
            <a:ext cx="2007144" cy="903367"/>
          </a:xfrm>
          <a:prstGeom prst="rect">
            <a:avLst/>
          </a:prstGeom>
        </p:spPr>
      </p:pic>
      <p:sp>
        <p:nvSpPr>
          <p:cNvPr id="18" name="Title 10"/>
          <p:cNvSpPr txBox="1">
            <a:spLocks/>
          </p:cNvSpPr>
          <p:nvPr/>
        </p:nvSpPr>
        <p:spPr>
          <a:xfrm>
            <a:off x="4923668" y="1283982"/>
            <a:ext cx="3883782" cy="1008204"/>
          </a:xfrm>
          <a:prstGeom prst="rect">
            <a:avLst/>
          </a:prstGeom>
        </p:spPr>
        <p:txBody>
          <a:bodyPr vert="horz" wrap="square" lIns="146304" tIns="91440" rIns="146304" bIns="91440" rtlCol="0" anchor="t">
            <a:noAutofit/>
          </a:bodyPr>
          <a:lst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2062">
              <a:spcBef>
                <a:spcPts val="0"/>
              </a:spcBef>
              <a:spcAft>
                <a:spcPts val="441"/>
              </a:spcAft>
            </a:pPr>
            <a:r>
              <a:rPr lang="en-US" sz="2941" b="1" dirty="0">
                <a:solidFill>
                  <a:schemeClr val="tx1"/>
                </a:solidFill>
                <a:latin typeface="Segoe UI Light"/>
              </a:rPr>
              <a:t>Orchestrators Now Supported in Azure</a:t>
            </a:r>
          </a:p>
        </p:txBody>
      </p:sp>
    </p:spTree>
    <p:extLst>
      <p:ext uri="{BB962C8B-B14F-4D97-AF65-F5344CB8AC3E}">
        <p14:creationId xmlns:p14="http://schemas.microsoft.com/office/powerpoint/2010/main" val="2123122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37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469" y="78325"/>
            <a:ext cx="8740142" cy="917880"/>
          </a:xfrm>
        </p:spPr>
        <p:txBody>
          <a:bodyPr/>
          <a:lstStyle/>
          <a:p>
            <a:r>
              <a:rPr lang="en-US" dirty="0"/>
              <a:t>Our Open Source Strategy</a:t>
            </a:r>
          </a:p>
        </p:txBody>
      </p:sp>
      <p:sp>
        <p:nvSpPr>
          <p:cNvPr id="2" name="Text Placeholder 1"/>
          <p:cNvSpPr>
            <a:spLocks noGrp="1"/>
          </p:cNvSpPr>
          <p:nvPr>
            <p:ph type="body" sz="quarter" idx="4294967295"/>
          </p:nvPr>
        </p:nvSpPr>
        <p:spPr>
          <a:xfrm>
            <a:off x="412040" y="1025286"/>
            <a:ext cx="8170254" cy="3443956"/>
          </a:xfrm>
        </p:spPr>
        <p:txBody>
          <a:bodyPr/>
          <a:lstStyle/>
          <a:p>
            <a:pPr marL="546291" indent="-546291">
              <a:buFont typeface="+mj-lt"/>
              <a:buAutoNum type="arabicPeriod"/>
            </a:pPr>
            <a:r>
              <a:rPr lang="en-US" sz="2647" dirty="0">
                <a:effectLst>
                  <a:outerShdw blurRad="38100" dist="38100" dir="2700000" algn="tl">
                    <a:srgbClr val="000000">
                      <a:alpha val="43137"/>
                    </a:srgbClr>
                  </a:outerShdw>
                </a:effectLst>
              </a:rPr>
              <a:t>Meet where customers are</a:t>
            </a:r>
          </a:p>
          <a:p>
            <a:pPr marL="546291" indent="-546291">
              <a:buFont typeface="+mj-lt"/>
              <a:buAutoNum type="arabicPeriod"/>
            </a:pPr>
            <a:endParaRPr lang="en-US" sz="1324"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Deliver the most productive and trustworthy cloud services platform that enables developers using </a:t>
            </a:r>
            <a:r>
              <a:rPr lang="en-US" sz="2647" b="1" i="1" dirty="0">
                <a:effectLst>
                  <a:outerShdw blurRad="38100" dist="38100" dir="2700000" algn="tl">
                    <a:srgbClr val="000000">
                      <a:alpha val="43137"/>
                    </a:srgbClr>
                  </a:outerShdw>
                </a:effectLst>
              </a:rPr>
              <a:t>any framework </a:t>
            </a:r>
            <a:r>
              <a:rPr lang="en-US" sz="2647" dirty="0">
                <a:effectLst>
                  <a:outerShdw blurRad="38100" dist="38100" dir="2700000" algn="tl">
                    <a:srgbClr val="000000">
                      <a:alpha val="43137"/>
                    </a:srgbClr>
                  </a:outerShdw>
                </a:effectLst>
              </a:rPr>
              <a:t>on </a:t>
            </a:r>
            <a:r>
              <a:rPr lang="en-US" sz="2647" b="1" i="1" dirty="0">
                <a:effectLst>
                  <a:outerShdw blurRad="38100" dist="38100" dir="2700000" algn="tl">
                    <a:srgbClr val="000000">
                      <a:alpha val="43137"/>
                    </a:srgbClr>
                  </a:outerShdw>
                </a:effectLst>
              </a:rPr>
              <a:t>any device </a:t>
            </a:r>
            <a:r>
              <a:rPr lang="en-US" sz="2647" dirty="0">
                <a:effectLst>
                  <a:outerShdw blurRad="38100" dist="38100" dir="2700000" algn="tl">
                    <a:srgbClr val="000000">
                      <a:alpha val="43137"/>
                    </a:srgbClr>
                  </a:outerShdw>
                </a:effectLst>
              </a:rPr>
              <a:t>or </a:t>
            </a:r>
            <a:r>
              <a:rPr lang="en-US" sz="2647" b="1" i="1" dirty="0">
                <a:effectLst>
                  <a:outerShdw blurRad="38100" dist="38100" dir="2700000" algn="tl">
                    <a:srgbClr val="000000">
                      <a:alpha val="43137"/>
                    </a:srgbClr>
                  </a:outerShdw>
                </a:effectLst>
              </a:rPr>
              <a:t>OS </a:t>
            </a:r>
            <a:r>
              <a:rPr lang="en-US" sz="2647" dirty="0">
                <a:effectLst>
                  <a:outerShdw blurRad="38100" dist="38100" dir="2700000" algn="tl">
                    <a:srgbClr val="000000">
                      <a:alpha val="43137"/>
                    </a:srgbClr>
                  </a:outerShdw>
                </a:effectLst>
              </a:rPr>
              <a:t>to create and power the world's apps and services that run </a:t>
            </a:r>
            <a:r>
              <a:rPr lang="en-US" sz="2647" b="1" i="1" dirty="0">
                <a:effectLst>
                  <a:outerShdw blurRad="38100" dist="38100" dir="2700000" algn="tl">
                    <a:srgbClr val="000000">
                      <a:alpha val="43137"/>
                    </a:srgbClr>
                  </a:outerShdw>
                </a:effectLst>
              </a:rPr>
              <a:t>anywhere</a:t>
            </a:r>
          </a:p>
          <a:p>
            <a:pPr marL="546291" indent="-546291">
              <a:buFont typeface="+mj-lt"/>
              <a:buAutoNum type="arabicPeriod"/>
            </a:pPr>
            <a:endParaRPr lang="en-US" sz="1324" b="1" i="1"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Best cloud platform for partners to succeed</a:t>
            </a:r>
          </a:p>
          <a:p>
            <a:pPr marL="546291" indent="-546291">
              <a:buFont typeface="+mj-lt"/>
              <a:buAutoNum type="arabicPeriod"/>
            </a:pPr>
            <a:endParaRPr lang="en-US" sz="2647"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3559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4387" y="-335794"/>
            <a:ext cx="2100996" cy="700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6" tIns="33612" rIns="67226" bIns="33612" numCol="1" anchor="t" anchorCtr="0" compatLnSpc="1">
            <a:prstTxWarp prst="textNoShape">
              <a:avLst/>
            </a:prstTxWarp>
          </a:bodyPr>
          <a:lstStyle/>
          <a:p>
            <a:pPr marL="0" marR="0" lvl="0" indent="0" algn="l" defTabSz="67229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cs typeface="Arial"/>
              <a:sym typeface="Arial"/>
            </a:endParaRPr>
          </a:p>
        </p:txBody>
      </p:sp>
      <p:sp>
        <p:nvSpPr>
          <p:cNvPr id="79"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lvl="0" indent="0" defTabSz="685573" eaLnBrk="0" fontAlgn="base" latinLnBrk="0" hangingPunct="0">
              <a:spcAft>
                <a:spcPts val="441"/>
              </a:spcAft>
              <a:buClrTx/>
              <a:buSzTx/>
              <a:tabLst/>
              <a:defRPr/>
            </a:pPr>
            <a:r>
              <a:rPr lang="en-US" sz="2941" dirty="0">
                <a:gradFill>
                  <a:gsLst>
                    <a:gs pos="81416">
                      <a:srgbClr val="0078D7"/>
                    </a:gs>
                    <a:gs pos="68142">
                      <a:srgbClr val="0078D7"/>
                    </a:gs>
                  </a:gsLst>
                  <a:lin ang="0" scaled="0"/>
                </a:gradFill>
                <a:latin typeface="Segoe UI Light"/>
                <a:ea typeface="MS PGothic" panose="020B0600070205080204" pitchFamily="34" charset="-128"/>
                <a:cs typeface="+mn-cs"/>
              </a:rPr>
              <a:t>Azure is an open cloud</a:t>
            </a:r>
          </a:p>
        </p:txBody>
      </p:sp>
      <p:pic>
        <p:nvPicPr>
          <p:cNvPr id="22" name="Picture 21"/>
          <p:cNvPicPr>
            <a:picLocks noChangeAspect="1"/>
          </p:cNvPicPr>
          <p:nvPr/>
        </p:nvPicPr>
        <p:blipFill>
          <a:blip r:embed="rId3"/>
          <a:stretch>
            <a:fillRect/>
          </a:stretch>
        </p:blipFill>
        <p:spPr>
          <a:xfrm>
            <a:off x="300037" y="790802"/>
            <a:ext cx="8596313" cy="3866743"/>
          </a:xfrm>
          <a:prstGeom prst="rect">
            <a:avLst/>
          </a:prstGeom>
        </p:spPr>
      </p:pic>
    </p:spTree>
    <p:extLst>
      <p:ext uri="{BB962C8B-B14F-4D97-AF65-F5344CB8AC3E}">
        <p14:creationId xmlns:p14="http://schemas.microsoft.com/office/powerpoint/2010/main" val="3975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 y="-5554"/>
            <a:ext cx="9223290" cy="806799"/>
          </a:xfrm>
          <a:scene3d>
            <a:camera prst="orthographicFront"/>
            <a:lightRig rig="threePt" dir="t"/>
          </a:scene3d>
          <a:sp3d prstMaterial="clear"/>
        </p:spPr>
        <p:txBody>
          <a:bodyPr/>
          <a:lstStyle/>
          <a:p>
            <a:r>
              <a:rPr lang="en-US" sz="2400" dirty="0">
                <a:gradFill>
                  <a:gsLst>
                    <a:gs pos="1250">
                      <a:schemeClr val="tx1"/>
                    </a:gs>
                    <a:gs pos="100000">
                      <a:schemeClr val="tx1"/>
                    </a:gs>
                  </a:gsLst>
                  <a:lin ang="5400000" scaled="0"/>
                </a:gradFill>
              </a:rPr>
              <a:t>OLD partnership opportunity with Microsoft…..limited to our products</a:t>
            </a:r>
          </a:p>
        </p:txBody>
      </p:sp>
      <p:grpSp>
        <p:nvGrpSpPr>
          <p:cNvPr id="11" name="Group 10"/>
          <p:cNvGrpSpPr/>
          <p:nvPr/>
        </p:nvGrpSpPr>
        <p:grpSpPr>
          <a:xfrm>
            <a:off x="2902809" y="903663"/>
            <a:ext cx="1114961" cy="722858"/>
            <a:chOff x="6270713" y="994409"/>
            <a:chExt cx="1516425" cy="983137"/>
          </a:xfrm>
        </p:grpSpPr>
        <p:sp>
          <p:nvSpPr>
            <p:cNvPr id="8" name="Rounded Rectangle 7"/>
            <p:cNvSpPr/>
            <p:nvPr/>
          </p:nvSpPr>
          <p:spPr bwMode="auto">
            <a:xfrm>
              <a:off x="6270713" y="994409"/>
              <a:ext cx="1516425" cy="983137"/>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lnSpc>
                  <a:spcPct val="80000"/>
                </a:lnSpc>
                <a:spcBef>
                  <a:spcPct val="0"/>
                </a:spcBef>
                <a:spcAft>
                  <a:spcPct val="0"/>
                </a:spcAft>
                <a:defRPr/>
              </a:pPr>
              <a:r>
                <a:rPr lang="en-US" sz="1176" kern="1200" dirty="0">
                  <a:gradFill>
                    <a:gsLst>
                      <a:gs pos="0">
                        <a:srgbClr val="FFFFFF"/>
                      </a:gs>
                      <a:gs pos="100000">
                        <a:srgbClr val="FFFFFF"/>
                      </a:gs>
                    </a:gsLst>
                    <a:lin ang="5400000" scaled="0"/>
                  </a:gradFill>
                  <a:latin typeface="Segoe UI"/>
                </a:rPr>
                <a:t>MS Product Centric</a:t>
              </a:r>
            </a:p>
          </p:txBody>
        </p:sp>
        <p:pic>
          <p:nvPicPr>
            <p:cNvPr id="10" name="Picture 9"/>
            <p:cNvPicPr>
              <a:picLocks noChangeAspect="1"/>
            </p:cNvPicPr>
            <p:nvPr/>
          </p:nvPicPr>
          <p:blipFill>
            <a:blip r:embed="rId3"/>
            <a:stretch>
              <a:fillRect/>
            </a:stretch>
          </p:blipFill>
          <p:spPr>
            <a:xfrm>
              <a:off x="6681516" y="1469763"/>
              <a:ext cx="682608" cy="480451"/>
            </a:xfrm>
            <a:prstGeom prst="rect">
              <a:avLst/>
            </a:prstGeom>
          </p:spPr>
        </p:pic>
      </p:grpSp>
      <p:pic>
        <p:nvPicPr>
          <p:cNvPr id="71" name="Picture 7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3849281"/>
            <a:ext cx="5691333" cy="582847"/>
          </a:xfrm>
          <a:prstGeom prst="rect">
            <a:avLst/>
          </a:prstGeom>
        </p:spPr>
      </p:pic>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3321097"/>
            <a:ext cx="5691333" cy="582847"/>
          </a:xfrm>
          <a:prstGeom prst="rect">
            <a:avLst/>
          </a:prstGeom>
        </p:spPr>
      </p:pic>
      <p:sp>
        <p:nvSpPr>
          <p:cNvPr id="91" name="TextBox 90"/>
          <p:cNvSpPr txBox="1"/>
          <p:nvPr/>
        </p:nvSpPr>
        <p:spPr>
          <a:xfrm>
            <a:off x="2299787" y="3497467"/>
            <a:ext cx="72239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92" name="Picture 91"/>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254797"/>
            <a:ext cx="5691333" cy="582847"/>
          </a:xfrm>
          <a:prstGeom prst="rect">
            <a:avLst/>
          </a:prstGeom>
        </p:spPr>
      </p:pic>
      <p:sp>
        <p:nvSpPr>
          <p:cNvPr id="93" name="TextBox 92"/>
          <p:cNvSpPr txBox="1"/>
          <p:nvPr/>
        </p:nvSpPr>
        <p:spPr>
          <a:xfrm>
            <a:off x="2299788" y="2431167"/>
            <a:ext cx="83274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94" name="Picture 9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1711221"/>
            <a:ext cx="5691333" cy="582847"/>
          </a:xfrm>
          <a:prstGeom prst="rect">
            <a:avLst/>
          </a:prstGeom>
        </p:spPr>
      </p:pic>
      <p:sp>
        <p:nvSpPr>
          <p:cNvPr id="95" name="TextBox 94"/>
          <p:cNvSpPr txBox="1"/>
          <p:nvPr/>
        </p:nvSpPr>
        <p:spPr>
          <a:xfrm>
            <a:off x="2299788" y="1898797"/>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96" name="Picture 9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793473"/>
            <a:ext cx="5691333" cy="582847"/>
          </a:xfrm>
          <a:prstGeom prst="rect">
            <a:avLst/>
          </a:prstGeom>
        </p:spPr>
      </p:pic>
      <p:sp>
        <p:nvSpPr>
          <p:cNvPr id="97" name="TextBox 96"/>
          <p:cNvSpPr txBox="1"/>
          <p:nvPr/>
        </p:nvSpPr>
        <p:spPr>
          <a:xfrm>
            <a:off x="2299788" y="2906814"/>
            <a:ext cx="832746"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98" name="TextBox 97"/>
          <p:cNvSpPr txBox="1"/>
          <p:nvPr/>
        </p:nvSpPr>
        <p:spPr>
          <a:xfrm>
            <a:off x="2299788" y="4025651"/>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48" y="3984899"/>
            <a:ext cx="998497" cy="339136"/>
          </a:xfrm>
          <a:prstGeom prst="rect">
            <a:avLst/>
          </a:prstGeom>
        </p:spPr>
      </p:pic>
      <p:pic>
        <p:nvPicPr>
          <p:cNvPr id="100" name="Picture 99"/>
          <p:cNvPicPr>
            <a:picLocks noChangeAspect="1"/>
          </p:cNvPicPr>
          <p:nvPr/>
        </p:nvPicPr>
        <p:blipFill rotWithShape="1">
          <a:blip r:embed="rId6"/>
          <a:srcRect l="23416" t="23217" r="20973" b="19799"/>
          <a:stretch/>
        </p:blipFill>
        <p:spPr>
          <a:xfrm>
            <a:off x="3308240" y="3984899"/>
            <a:ext cx="304101" cy="311610"/>
          </a:xfrm>
          <a:prstGeom prst="rect">
            <a:avLst/>
          </a:prstGeom>
        </p:spPr>
      </p:pic>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r="68390"/>
          <a:stretch/>
        </p:blipFill>
        <p:spPr>
          <a:xfrm>
            <a:off x="3929170" y="3936446"/>
            <a:ext cx="333130" cy="420395"/>
          </a:xfrm>
          <a:prstGeom prst="rect">
            <a:avLst/>
          </a:prstGeom>
        </p:spPr>
      </p:pic>
      <p:pic>
        <p:nvPicPr>
          <p:cNvPr id="102" name="Picture 1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637" y="3945318"/>
            <a:ext cx="611901" cy="138041"/>
          </a:xfrm>
          <a:prstGeom prst="rect">
            <a:avLst/>
          </a:prstGeom>
        </p:spPr>
      </p:pic>
      <p:pic>
        <p:nvPicPr>
          <p:cNvPr id="103" name="Picture 102"/>
          <p:cNvPicPr>
            <a:picLocks noChangeAspect="1"/>
          </p:cNvPicPr>
          <p:nvPr/>
        </p:nvPicPr>
        <p:blipFill>
          <a:blip r:embed="rId9"/>
          <a:stretch>
            <a:fillRect/>
          </a:stretch>
        </p:blipFill>
        <p:spPr>
          <a:xfrm>
            <a:off x="5804783" y="4126516"/>
            <a:ext cx="608429" cy="239026"/>
          </a:xfrm>
          <a:prstGeom prst="rect">
            <a:avLst/>
          </a:prstGeom>
        </p:spPr>
      </p:pic>
      <p:pic>
        <p:nvPicPr>
          <p:cNvPr id="104" name="Picture 103"/>
          <p:cNvPicPr>
            <a:picLocks noChangeAspect="1"/>
          </p:cNvPicPr>
          <p:nvPr/>
        </p:nvPicPr>
        <p:blipFill rotWithShape="1">
          <a:blip r:embed="rId10" cstate="print">
            <a:extLst>
              <a:ext uri="{28A0092B-C50C-407E-A947-70E740481C1C}">
                <a14:useLocalDpi xmlns:a14="http://schemas.microsoft.com/office/drawing/2010/main" val="0"/>
              </a:ext>
            </a:extLst>
          </a:blip>
          <a:srcRect l="15307" t="6616" r="16473" b="5063"/>
          <a:stretch/>
        </p:blipFill>
        <p:spPr>
          <a:xfrm>
            <a:off x="4615228" y="4121796"/>
            <a:ext cx="419862" cy="209930"/>
          </a:xfrm>
          <a:prstGeom prst="rect">
            <a:avLst/>
          </a:prstGeom>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3892" y="4140704"/>
            <a:ext cx="709185" cy="274600"/>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6149" y="3931070"/>
            <a:ext cx="814387" cy="219578"/>
          </a:xfrm>
          <a:prstGeom prst="rect">
            <a:avLst/>
          </a:prstGeom>
        </p:spPr>
      </p:pic>
      <p:pic>
        <p:nvPicPr>
          <p:cNvPr id="107" name="Picture 106"/>
          <p:cNvPicPr>
            <a:picLocks noChangeAspect="1"/>
          </p:cNvPicPr>
          <p:nvPr/>
        </p:nvPicPr>
        <p:blipFill>
          <a:blip r:embed="rId13"/>
          <a:stretch>
            <a:fillRect/>
          </a:stretch>
        </p:blipFill>
        <p:spPr>
          <a:xfrm>
            <a:off x="5057103" y="3479081"/>
            <a:ext cx="636297" cy="310917"/>
          </a:xfrm>
          <a:prstGeom prst="rect">
            <a:avLst/>
          </a:prstGeom>
        </p:spPr>
      </p:pic>
      <p:pic>
        <p:nvPicPr>
          <p:cNvPr id="108" name="Picture 107"/>
          <p:cNvPicPr>
            <a:picLocks noChangeAspect="1"/>
          </p:cNvPicPr>
          <p:nvPr/>
        </p:nvPicPr>
        <p:blipFill>
          <a:blip r:embed="rId14"/>
          <a:stretch>
            <a:fillRect/>
          </a:stretch>
        </p:blipFill>
        <p:spPr>
          <a:xfrm>
            <a:off x="6537604" y="3595227"/>
            <a:ext cx="683306" cy="209889"/>
          </a:xfrm>
          <a:prstGeom prst="rect">
            <a:avLst/>
          </a:prstGeom>
        </p:spPr>
      </p:pic>
      <p:pic>
        <p:nvPicPr>
          <p:cNvPr id="109" name="Picture 108"/>
          <p:cNvPicPr>
            <a:picLocks noChangeAspect="1"/>
          </p:cNvPicPr>
          <p:nvPr/>
        </p:nvPicPr>
        <p:blipFill rotWithShape="1">
          <a:blip r:embed="rId15" cstate="print">
            <a:extLst>
              <a:ext uri="{28A0092B-C50C-407E-A947-70E740481C1C}">
                <a14:useLocalDpi xmlns:a14="http://schemas.microsoft.com/office/drawing/2010/main" val="0"/>
              </a:ext>
            </a:extLst>
          </a:blip>
          <a:srcRect t="7295" b="8644"/>
          <a:stretch/>
        </p:blipFill>
        <p:spPr>
          <a:xfrm>
            <a:off x="5919297" y="3585166"/>
            <a:ext cx="531958" cy="218029"/>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5877" t="15935" r="6786" b="12373"/>
          <a:stretch/>
        </p:blipFill>
        <p:spPr>
          <a:xfrm>
            <a:off x="3981005" y="3392394"/>
            <a:ext cx="735666" cy="215722"/>
          </a:xfrm>
          <a:prstGeom prst="rect">
            <a:avLst/>
          </a:prstGeom>
        </p:spPr>
      </p:pic>
      <p:pic>
        <p:nvPicPr>
          <p:cNvPr id="111" name="Picture 110"/>
          <p:cNvPicPr>
            <a:picLocks noChangeAspect="1"/>
          </p:cNvPicPr>
          <p:nvPr/>
        </p:nvPicPr>
        <p:blipFill rotWithShape="1">
          <a:blip r:embed="rId17"/>
          <a:srcRect l="16067" t="34757" r="14786" b="33227"/>
          <a:stretch/>
        </p:blipFill>
        <p:spPr>
          <a:xfrm>
            <a:off x="6468263" y="3398331"/>
            <a:ext cx="838837" cy="218671"/>
          </a:xfrm>
          <a:prstGeom prst="rect">
            <a:avLst/>
          </a:prstGeom>
        </p:spPr>
      </p:pic>
      <p:pic>
        <p:nvPicPr>
          <p:cNvPr id="112" name="Picture 111"/>
          <p:cNvPicPr>
            <a:picLocks noChangeAspect="1"/>
          </p:cNvPicPr>
          <p:nvPr/>
        </p:nvPicPr>
        <p:blipFill rotWithShape="1">
          <a:blip r:embed="rId18"/>
          <a:srcRect t="24208" b="34092"/>
          <a:stretch/>
        </p:blipFill>
        <p:spPr>
          <a:xfrm>
            <a:off x="4352526" y="3592006"/>
            <a:ext cx="551916" cy="230149"/>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693" y="3468310"/>
            <a:ext cx="569850" cy="106847"/>
          </a:xfrm>
          <a:prstGeom prst="rect">
            <a:avLst/>
          </a:prstGeom>
        </p:spPr>
      </p:pic>
      <p:pic>
        <p:nvPicPr>
          <p:cNvPr id="114" name="Picture 1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83883" y="3429320"/>
            <a:ext cx="562730" cy="187682"/>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67920" y="2897013"/>
            <a:ext cx="337760" cy="387709"/>
          </a:xfrm>
          <a:prstGeom prst="rect">
            <a:avLst/>
          </a:prstGeom>
        </p:spPr>
      </p:pic>
      <p:pic>
        <p:nvPicPr>
          <p:cNvPr id="116" name="Picture 1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464385" y="3104531"/>
            <a:ext cx="768490" cy="179859"/>
          </a:xfrm>
          <a:prstGeom prst="rect">
            <a:avLst/>
          </a:prstGeom>
        </p:spPr>
      </p:pic>
      <p:pic>
        <p:nvPicPr>
          <p:cNvPr id="117" name="Picture 116"/>
          <p:cNvPicPr>
            <a:picLocks noChangeAspect="1"/>
          </p:cNvPicPr>
          <p:nvPr/>
        </p:nvPicPr>
        <p:blipFill>
          <a:blip r:embed="rId23"/>
          <a:stretch>
            <a:fillRect/>
          </a:stretch>
        </p:blipFill>
        <p:spPr>
          <a:xfrm>
            <a:off x="6468227" y="2895365"/>
            <a:ext cx="764648" cy="153835"/>
          </a:xfrm>
          <a:prstGeom prst="rect">
            <a:avLst/>
          </a:prstGeom>
        </p:spPr>
      </p:pic>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4971" t="28054" r="67965" b="33066"/>
          <a:stretch/>
        </p:blipFill>
        <p:spPr>
          <a:xfrm>
            <a:off x="5227215" y="2838217"/>
            <a:ext cx="278213" cy="425194"/>
          </a:xfrm>
          <a:prstGeom prst="rect">
            <a:avLst/>
          </a:prstGeom>
        </p:spPr>
      </p:pic>
      <p:pic>
        <p:nvPicPr>
          <p:cNvPr id="119" name="Picture 118"/>
          <p:cNvPicPr>
            <a:picLocks noChangeAspect="1"/>
          </p:cNvPicPr>
          <p:nvPr/>
        </p:nvPicPr>
        <p:blipFill rotWithShape="1">
          <a:blip r:embed="rId25"/>
          <a:srcRect t="21833" b="22166"/>
          <a:stretch/>
        </p:blipFill>
        <p:spPr>
          <a:xfrm>
            <a:off x="3939052" y="2969177"/>
            <a:ext cx="457049" cy="255947"/>
          </a:xfrm>
          <a:prstGeom prst="rect">
            <a:avLst/>
          </a:prstGeom>
        </p:spPr>
      </p:pic>
      <p:pic>
        <p:nvPicPr>
          <p:cNvPr id="120" name="Picture 119"/>
          <p:cNvPicPr>
            <a:picLocks noChangeAspect="1"/>
          </p:cNvPicPr>
          <p:nvPr/>
        </p:nvPicPr>
        <p:blipFill rotWithShape="1">
          <a:blip r:embed="rId24">
            <a:extLst>
              <a:ext uri="{28A0092B-C50C-407E-A947-70E740481C1C}">
                <a14:useLocalDpi xmlns:a14="http://schemas.microsoft.com/office/drawing/2010/main" val="0"/>
              </a:ext>
            </a:extLst>
          </a:blip>
          <a:srcRect l="63594" t="35366" r="4235" b="34394"/>
          <a:stretch/>
        </p:blipFill>
        <p:spPr>
          <a:xfrm>
            <a:off x="5925453" y="2878911"/>
            <a:ext cx="420418" cy="420418"/>
          </a:xfrm>
          <a:prstGeom prst="rect">
            <a:avLst/>
          </a:prstGeom>
        </p:spPr>
      </p:pic>
      <p:pic>
        <p:nvPicPr>
          <p:cNvPr id="121" name="Picture 120"/>
          <p:cNvPicPr>
            <a:picLocks noChangeAspect="1"/>
          </p:cNvPicPr>
          <p:nvPr/>
        </p:nvPicPr>
        <p:blipFill rotWithShape="1">
          <a:blip r:embed="rId26"/>
          <a:srcRect l="12107" t="13191" r="11420" b="27105"/>
          <a:stretch/>
        </p:blipFill>
        <p:spPr>
          <a:xfrm>
            <a:off x="4506226" y="3012848"/>
            <a:ext cx="671513" cy="177083"/>
          </a:xfrm>
          <a:prstGeom prst="rect">
            <a:avLst/>
          </a:prstGeom>
        </p:spPr>
      </p:pic>
      <p:pic>
        <p:nvPicPr>
          <p:cNvPr id="122" name="Picture 1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341" y="2401370"/>
            <a:ext cx="461600" cy="329190"/>
          </a:xfrm>
          <a:prstGeom prst="rect">
            <a:avLst/>
          </a:prstGeom>
        </p:spPr>
      </p:pic>
      <p:grpSp>
        <p:nvGrpSpPr>
          <p:cNvPr id="123" name="Group 122"/>
          <p:cNvGrpSpPr/>
          <p:nvPr/>
        </p:nvGrpSpPr>
        <p:grpSpPr>
          <a:xfrm>
            <a:off x="4841900" y="2339183"/>
            <a:ext cx="340719" cy="399319"/>
            <a:chOff x="11227523" y="2315027"/>
            <a:chExt cx="565700" cy="647594"/>
          </a:xfrm>
        </p:grpSpPr>
        <p:pic>
          <p:nvPicPr>
            <p:cNvPr id="124" name="Picture 123"/>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5" name="Picture 124"/>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26" name="Picture 4" descr="https://tool.microsoftsca.com/Content/assets/clients/928527.pn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23279" b="25592"/>
          <a:stretch/>
        </p:blipFill>
        <p:spPr bwMode="auto">
          <a:xfrm>
            <a:off x="6298301" y="2556673"/>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7" name="Picture 2" descr="http://blog.cloudfoundry.com/wp-content/static/cfcom/assets/images/logocf300square.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8467" t="9404" r="7177" b="12489"/>
          <a:stretch/>
        </p:blipFill>
        <p:spPr bwMode="auto">
          <a:xfrm>
            <a:off x="5232280" y="2342667"/>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8" name="Picture 2" descr="http://plugins.netbeans.org/data/images/1418381717_Jekastic_logo.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8266" t="22902" r="9035" b="33109"/>
          <a:stretch/>
        </p:blipFill>
        <p:spPr bwMode="auto">
          <a:xfrm>
            <a:off x="5663551" y="2567132"/>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33" cstate="print">
            <a:extLst>
              <a:ext uri="{28A0092B-C50C-407E-A947-70E740481C1C}">
                <a14:useLocalDpi xmlns:a14="http://schemas.microsoft.com/office/drawing/2010/main" val="0"/>
              </a:ext>
            </a:extLst>
          </a:blip>
          <a:srcRect l="7440" t="3014" r="8808" b="11000"/>
          <a:stretch/>
        </p:blipFill>
        <p:spPr>
          <a:xfrm>
            <a:off x="3929171" y="2378387"/>
            <a:ext cx="381411" cy="349626"/>
          </a:xfrm>
          <a:prstGeom prst="rect">
            <a:avLst/>
          </a:prstGeom>
        </p:spPr>
      </p:pic>
      <p:pic>
        <p:nvPicPr>
          <p:cNvPr id="130" name="Picture 12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441563" y="1799306"/>
            <a:ext cx="718295" cy="335415"/>
          </a:xfrm>
          <a:prstGeom prst="rect">
            <a:avLst/>
          </a:prstGeom>
        </p:spPr>
      </p:pic>
      <p:pic>
        <p:nvPicPr>
          <p:cNvPr id="131" name="Picture 1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9595" y="1816318"/>
            <a:ext cx="384218" cy="377555"/>
          </a:xfrm>
          <a:prstGeom prst="rect">
            <a:avLst/>
          </a:prstGeom>
        </p:spPr>
      </p:pic>
      <p:pic>
        <p:nvPicPr>
          <p:cNvPr id="132" name="Picture 13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71168" y="1835223"/>
            <a:ext cx="420396" cy="332373"/>
          </a:xfrm>
          <a:prstGeom prst="rect">
            <a:avLst/>
          </a:prstGeom>
        </p:spPr>
      </p:pic>
      <p:pic>
        <p:nvPicPr>
          <p:cNvPr id="133" name="Picture 13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175296" y="1825046"/>
            <a:ext cx="554065" cy="346845"/>
          </a:xfrm>
          <a:prstGeom prst="rect">
            <a:avLst/>
          </a:prstGeom>
        </p:spPr>
      </p:pic>
      <p:pic>
        <p:nvPicPr>
          <p:cNvPr id="134" name="Picture 133"/>
          <p:cNvPicPr>
            <a:picLocks noChangeAspect="1"/>
          </p:cNvPicPr>
          <p:nvPr/>
        </p:nvPicPr>
        <p:blipFill>
          <a:blip r:embed="rId38"/>
          <a:stretch>
            <a:fillRect/>
          </a:stretch>
        </p:blipFill>
        <p:spPr>
          <a:xfrm>
            <a:off x="6802535" y="1952275"/>
            <a:ext cx="241441" cy="244660"/>
          </a:xfrm>
          <a:prstGeom prst="rect">
            <a:avLst/>
          </a:prstGeom>
        </p:spPr>
      </p:pic>
      <p:pic>
        <p:nvPicPr>
          <p:cNvPr id="135" name="Picture 13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982446" y="2371697"/>
            <a:ext cx="346108" cy="346108"/>
          </a:xfrm>
          <a:prstGeom prst="rect">
            <a:avLst/>
          </a:prstGeom>
        </p:spPr>
      </p:pic>
      <p:sp>
        <p:nvSpPr>
          <p:cNvPr id="136" name="TextBox 135"/>
          <p:cNvSpPr txBox="1"/>
          <p:nvPr/>
        </p:nvSpPr>
        <p:spPr>
          <a:xfrm>
            <a:off x="3135681" y="3537316"/>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7" name="TextBox 136"/>
          <p:cNvSpPr txBox="1"/>
          <p:nvPr/>
        </p:nvSpPr>
        <p:spPr>
          <a:xfrm>
            <a:off x="3323233" y="3017836"/>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8" name="TextBox 137"/>
          <p:cNvSpPr txBox="1"/>
          <p:nvPr/>
        </p:nvSpPr>
        <p:spPr>
          <a:xfrm>
            <a:off x="3134079" y="2485487"/>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9" name="TextBox 138"/>
          <p:cNvSpPr txBox="1"/>
          <p:nvPr/>
        </p:nvSpPr>
        <p:spPr>
          <a:xfrm>
            <a:off x="3170949" y="2332546"/>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40" name="TextBox 139"/>
          <p:cNvSpPr txBox="1"/>
          <p:nvPr/>
        </p:nvSpPr>
        <p:spPr>
          <a:xfrm>
            <a:off x="3225278" y="1870342"/>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41" name="TextBox 140"/>
          <p:cNvSpPr txBox="1"/>
          <p:nvPr/>
        </p:nvSpPr>
        <p:spPr>
          <a:xfrm>
            <a:off x="3174957" y="2618714"/>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42" name="Picture 1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130521" y="1831450"/>
            <a:ext cx="624886" cy="339378"/>
          </a:xfrm>
          <a:prstGeom prst="rect">
            <a:avLst/>
          </a:prstGeom>
        </p:spPr>
      </p:pic>
      <p:pic>
        <p:nvPicPr>
          <p:cNvPr id="143" name="Picture 142"/>
          <p:cNvPicPr>
            <a:picLocks noChangeAspect="1"/>
          </p:cNvPicPr>
          <p:nvPr/>
        </p:nvPicPr>
        <p:blipFill rotWithShape="1">
          <a:blip r:embed="rId41">
            <a:extLst>
              <a:ext uri="{28A0092B-C50C-407E-A947-70E740481C1C}">
                <a14:useLocalDpi xmlns:a14="http://schemas.microsoft.com/office/drawing/2010/main" val="0"/>
              </a:ext>
            </a:extLst>
          </a:blip>
          <a:srcRect t="41094" b="41573"/>
          <a:stretch/>
        </p:blipFill>
        <p:spPr>
          <a:xfrm>
            <a:off x="5747157" y="2370318"/>
            <a:ext cx="1050498" cy="182087"/>
          </a:xfrm>
          <a:prstGeom prst="rect">
            <a:avLst/>
          </a:prstGeom>
        </p:spPr>
      </p:pic>
      <p:pic>
        <p:nvPicPr>
          <p:cNvPr id="144" name="Picture 1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65251" y="1769232"/>
            <a:ext cx="537548" cy="220395"/>
          </a:xfrm>
          <a:prstGeom prst="rect">
            <a:avLst/>
          </a:prstGeom>
        </p:spPr>
      </p:pic>
      <p:sp>
        <p:nvSpPr>
          <p:cNvPr id="145" name="Rectangle 144"/>
          <p:cNvSpPr/>
          <p:nvPr/>
        </p:nvSpPr>
        <p:spPr bwMode="auto">
          <a:xfrm>
            <a:off x="3089367" y="1619533"/>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285965" y="3929368"/>
            <a:ext cx="324510" cy="337597"/>
          </a:xfrm>
          <a:prstGeom prst="rect">
            <a:avLst/>
          </a:prstGeom>
        </p:spPr>
      </p:pic>
    </p:spTree>
    <p:extLst>
      <p:ext uri="{BB962C8B-B14F-4D97-AF65-F5344CB8AC3E}">
        <p14:creationId xmlns:p14="http://schemas.microsoft.com/office/powerpoint/2010/main" val="1131137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 y="934"/>
            <a:ext cx="9539077" cy="806799"/>
          </a:xfrm>
        </p:spPr>
        <p:txBody>
          <a:bodyPr/>
          <a:lstStyle/>
          <a:p>
            <a:r>
              <a:rPr lang="en-US" sz="2800" dirty="0">
                <a:gradFill>
                  <a:gsLst>
                    <a:gs pos="1250">
                      <a:schemeClr val="tx1"/>
                    </a:gs>
                    <a:gs pos="100000">
                      <a:schemeClr val="tx1"/>
                    </a:gs>
                  </a:gsLst>
                  <a:lin ang="5400000" scaled="0"/>
                </a:gradFill>
              </a:rPr>
              <a:t>New Era for Microsoft…..with New Partnership Whitespace</a:t>
            </a:r>
          </a:p>
        </p:txBody>
      </p:sp>
      <p:grpSp>
        <p:nvGrpSpPr>
          <p:cNvPr id="3" name="Group 2"/>
          <p:cNvGrpSpPr/>
          <p:nvPr/>
        </p:nvGrpSpPr>
        <p:grpSpPr>
          <a:xfrm>
            <a:off x="2326090" y="900537"/>
            <a:ext cx="4840047" cy="1093988"/>
            <a:chOff x="5881186" y="686022"/>
            <a:chExt cx="6454311" cy="1458858"/>
          </a:xfrm>
        </p:grpSpPr>
        <p:pic>
          <p:nvPicPr>
            <p:cNvPr id="84" name="Picture 83"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9868187" y="729863"/>
              <a:ext cx="2467310" cy="1273388"/>
            </a:xfrm>
            <a:prstGeom prst="rect">
              <a:avLst/>
            </a:prstGeom>
          </p:spPr>
        </p:pic>
        <p:pic>
          <p:nvPicPr>
            <p:cNvPr id="92" name="Picture 91"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flipH="1">
              <a:off x="5881186" y="686022"/>
              <a:ext cx="2469248" cy="1458858"/>
            </a:xfrm>
            <a:prstGeom prst="rect">
              <a:avLst/>
            </a:prstGeom>
          </p:spPr>
        </p:pic>
        <p:pic>
          <p:nvPicPr>
            <p:cNvPr id="93" name="Picture 92"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7844392" y="690248"/>
              <a:ext cx="2467310" cy="1273388"/>
            </a:xfrm>
            <a:prstGeom prst="rect">
              <a:avLst/>
            </a:prstGeom>
          </p:spPr>
        </p:pic>
      </p:grpSp>
      <p:sp>
        <p:nvSpPr>
          <p:cNvPr id="8" name="TextBox 7"/>
          <p:cNvSpPr txBox="1"/>
          <p:nvPr/>
        </p:nvSpPr>
        <p:spPr>
          <a:xfrm>
            <a:off x="2634416" y="1032546"/>
            <a:ext cx="1233954"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Public Cloud</a:t>
            </a:r>
          </a:p>
        </p:txBody>
      </p:sp>
      <p:sp>
        <p:nvSpPr>
          <p:cNvPr id="60" name="TextBox 59"/>
          <p:cNvSpPr txBox="1"/>
          <p:nvPr/>
        </p:nvSpPr>
        <p:spPr>
          <a:xfrm>
            <a:off x="4143002" y="1016188"/>
            <a:ext cx="1288456"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Hybrid Cloud</a:t>
            </a:r>
          </a:p>
        </p:txBody>
      </p:sp>
      <p:sp>
        <p:nvSpPr>
          <p:cNvPr id="74" name="TextBox 73"/>
          <p:cNvSpPr txBox="1"/>
          <p:nvPr/>
        </p:nvSpPr>
        <p:spPr>
          <a:xfrm>
            <a:off x="5689003" y="1023829"/>
            <a:ext cx="1290379"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Private Cloud</a:t>
            </a:r>
          </a:p>
        </p:txBody>
      </p:sp>
      <p:sp>
        <p:nvSpPr>
          <p:cNvPr id="21" name="Left-Right Arrow 20"/>
          <p:cNvSpPr/>
          <p:nvPr/>
        </p:nvSpPr>
        <p:spPr bwMode="auto">
          <a:xfrm>
            <a:off x="2764739" y="1316463"/>
            <a:ext cx="4110684" cy="429745"/>
          </a:xfrm>
          <a:prstGeom prst="leftRightArrow">
            <a:avLst>
              <a:gd name="adj1" fmla="val 63037"/>
              <a:gd name="adj2" fmla="val 50000"/>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1200" dirty="0">
                <a:gradFill>
                  <a:gsLst>
                    <a:gs pos="0">
                      <a:srgbClr val="FFFFFF"/>
                    </a:gs>
                    <a:gs pos="100000">
                      <a:srgbClr val="FFFFFF"/>
                    </a:gs>
                  </a:gsLst>
                  <a:lin ang="5400000" scaled="0"/>
                </a:gradFill>
                <a:latin typeface="Segoe UI"/>
              </a:rPr>
              <a:t>Our Cloud Opportunity $$$</a:t>
            </a:r>
          </a:p>
        </p:txBody>
      </p:sp>
      <p:pic>
        <p:nvPicPr>
          <p:cNvPr id="58" name="Picture 5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4006144"/>
            <a:ext cx="5691333" cy="582847"/>
          </a:xfrm>
          <a:prstGeom prst="rect">
            <a:avLst/>
          </a:prstGeom>
        </p:spPr>
      </p:pic>
      <p:pic>
        <p:nvPicPr>
          <p:cNvPr id="73" name="Picture 7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3477960"/>
            <a:ext cx="5691333" cy="582847"/>
          </a:xfrm>
          <a:prstGeom prst="rect">
            <a:avLst/>
          </a:prstGeom>
        </p:spPr>
      </p:pic>
      <p:sp>
        <p:nvSpPr>
          <p:cNvPr id="75" name="TextBox 74"/>
          <p:cNvSpPr txBox="1"/>
          <p:nvPr/>
        </p:nvSpPr>
        <p:spPr>
          <a:xfrm>
            <a:off x="1823888" y="3654331"/>
            <a:ext cx="732608"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81" name="Picture 8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411660"/>
            <a:ext cx="5691333" cy="582847"/>
          </a:xfrm>
          <a:prstGeom prst="rect">
            <a:avLst/>
          </a:prstGeom>
        </p:spPr>
      </p:pic>
      <p:sp>
        <p:nvSpPr>
          <p:cNvPr id="82" name="TextBox 81"/>
          <p:cNvSpPr txBox="1"/>
          <p:nvPr/>
        </p:nvSpPr>
        <p:spPr>
          <a:xfrm>
            <a:off x="1823887" y="2588031"/>
            <a:ext cx="84451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1868084"/>
            <a:ext cx="5691333" cy="582847"/>
          </a:xfrm>
          <a:prstGeom prst="rect">
            <a:avLst/>
          </a:prstGeom>
        </p:spPr>
      </p:pic>
      <p:sp>
        <p:nvSpPr>
          <p:cNvPr id="86" name="TextBox 85"/>
          <p:cNvSpPr txBox="1"/>
          <p:nvPr/>
        </p:nvSpPr>
        <p:spPr>
          <a:xfrm>
            <a:off x="1823888" y="2055661"/>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87" name="Picture 8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950336"/>
            <a:ext cx="5691333" cy="582847"/>
          </a:xfrm>
          <a:prstGeom prst="rect">
            <a:avLst/>
          </a:prstGeom>
        </p:spPr>
      </p:pic>
      <p:sp>
        <p:nvSpPr>
          <p:cNvPr id="88" name="TextBox 87"/>
          <p:cNvSpPr txBox="1"/>
          <p:nvPr/>
        </p:nvSpPr>
        <p:spPr>
          <a:xfrm>
            <a:off x="1823887" y="3063677"/>
            <a:ext cx="844517"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89" name="TextBox 88"/>
          <p:cNvSpPr txBox="1"/>
          <p:nvPr/>
        </p:nvSpPr>
        <p:spPr>
          <a:xfrm>
            <a:off x="1823888" y="4182515"/>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1" name="Picture 90"/>
          <p:cNvPicPr>
            <a:picLocks noChangeAspect="1"/>
          </p:cNvPicPr>
          <p:nvPr/>
        </p:nvPicPr>
        <p:blipFill rotWithShape="1">
          <a:blip r:embed="rId5"/>
          <a:srcRect l="23416" t="23217" r="20973" b="19799"/>
          <a:stretch/>
        </p:blipFill>
        <p:spPr>
          <a:xfrm>
            <a:off x="2832339" y="4141763"/>
            <a:ext cx="304101" cy="311610"/>
          </a:xfrm>
          <a:prstGeom prst="rect">
            <a:avLst/>
          </a:prstGeom>
        </p:spPr>
      </p:pic>
      <p:pic>
        <p:nvPicPr>
          <p:cNvPr id="100" name="Picture 99"/>
          <p:cNvPicPr>
            <a:picLocks noChangeAspect="1"/>
          </p:cNvPicPr>
          <p:nvPr/>
        </p:nvPicPr>
        <p:blipFill>
          <a:blip r:embed="rId6"/>
          <a:stretch>
            <a:fillRect/>
          </a:stretch>
        </p:blipFill>
        <p:spPr>
          <a:xfrm>
            <a:off x="4581202" y="3635945"/>
            <a:ext cx="636297" cy="310917"/>
          </a:xfrm>
          <a:prstGeom prst="rect">
            <a:avLst/>
          </a:prstGeom>
        </p:spPr>
      </p:pic>
      <p:pic>
        <p:nvPicPr>
          <p:cNvPr id="101" name="Picture 100"/>
          <p:cNvPicPr>
            <a:picLocks noChangeAspect="1"/>
          </p:cNvPicPr>
          <p:nvPr/>
        </p:nvPicPr>
        <p:blipFill>
          <a:blip r:embed="rId7"/>
          <a:stretch>
            <a:fillRect/>
          </a:stretch>
        </p:blipFill>
        <p:spPr>
          <a:xfrm>
            <a:off x="6061703" y="3752091"/>
            <a:ext cx="683306" cy="209889"/>
          </a:xfrm>
          <a:prstGeom prst="rect">
            <a:avLst/>
          </a:prstGeom>
        </p:spPr>
      </p:pic>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t="7295" b="8644"/>
          <a:stretch/>
        </p:blipFill>
        <p:spPr>
          <a:xfrm>
            <a:off x="5443397" y="3742029"/>
            <a:ext cx="531958" cy="218029"/>
          </a:xfrm>
          <a:prstGeom prst="rect">
            <a:avLst/>
          </a:prstGeom>
        </p:spPr>
      </p:pic>
      <p:pic>
        <p:nvPicPr>
          <p:cNvPr id="103" name="Picture 102"/>
          <p:cNvPicPr>
            <a:picLocks noChangeAspect="1"/>
          </p:cNvPicPr>
          <p:nvPr/>
        </p:nvPicPr>
        <p:blipFill rotWithShape="1">
          <a:blip r:embed="rId9" cstate="print">
            <a:extLst>
              <a:ext uri="{28A0092B-C50C-407E-A947-70E740481C1C}">
                <a14:useLocalDpi xmlns:a14="http://schemas.microsoft.com/office/drawing/2010/main" val="0"/>
              </a:ext>
            </a:extLst>
          </a:blip>
          <a:srcRect l="5877" t="15935" r="6786" b="12373"/>
          <a:stretch/>
        </p:blipFill>
        <p:spPr>
          <a:xfrm>
            <a:off x="3505104" y="3549257"/>
            <a:ext cx="735666" cy="215722"/>
          </a:xfrm>
          <a:prstGeom prst="rect">
            <a:avLst/>
          </a:prstGeom>
        </p:spPr>
      </p:pic>
      <p:pic>
        <p:nvPicPr>
          <p:cNvPr id="104" name="Picture 103"/>
          <p:cNvPicPr>
            <a:picLocks noChangeAspect="1"/>
          </p:cNvPicPr>
          <p:nvPr/>
        </p:nvPicPr>
        <p:blipFill rotWithShape="1">
          <a:blip r:embed="rId10"/>
          <a:srcRect l="16067" t="34757" r="14786" b="33227"/>
          <a:stretch/>
        </p:blipFill>
        <p:spPr>
          <a:xfrm>
            <a:off x="5992362" y="3555194"/>
            <a:ext cx="838837" cy="218671"/>
          </a:xfrm>
          <a:prstGeom prst="rect">
            <a:avLst/>
          </a:prstGeom>
        </p:spPr>
      </p:pic>
      <p:pic>
        <p:nvPicPr>
          <p:cNvPr id="105" name="Picture 104"/>
          <p:cNvPicPr>
            <a:picLocks noChangeAspect="1"/>
          </p:cNvPicPr>
          <p:nvPr/>
        </p:nvPicPr>
        <p:blipFill rotWithShape="1">
          <a:blip r:embed="rId11"/>
          <a:srcRect t="24208" b="34092"/>
          <a:stretch/>
        </p:blipFill>
        <p:spPr>
          <a:xfrm>
            <a:off x="3876625" y="3748870"/>
            <a:ext cx="551916" cy="230149"/>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793" y="3625174"/>
            <a:ext cx="569850" cy="106847"/>
          </a:xfrm>
          <a:prstGeom prst="rect">
            <a:avLst/>
          </a:prstGeom>
        </p:spPr>
      </p:pic>
      <p:pic>
        <p:nvPicPr>
          <p:cNvPr id="107" name="Picture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7982" y="3586183"/>
            <a:ext cx="562730" cy="187682"/>
          </a:xfrm>
          <a:prstGeom prst="rect">
            <a:avLst/>
          </a:prstGeom>
        </p:spPr>
      </p:pic>
      <p:pic>
        <p:nvPicPr>
          <p:cNvPr id="108" name="Picture 10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2019" y="3053876"/>
            <a:ext cx="337760" cy="387709"/>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88484" y="3261395"/>
            <a:ext cx="768490" cy="179859"/>
          </a:xfrm>
          <a:prstGeom prst="rect">
            <a:avLst/>
          </a:prstGeom>
        </p:spPr>
      </p:pic>
      <p:pic>
        <p:nvPicPr>
          <p:cNvPr id="110" name="Picture 109"/>
          <p:cNvPicPr>
            <a:picLocks noChangeAspect="1"/>
          </p:cNvPicPr>
          <p:nvPr/>
        </p:nvPicPr>
        <p:blipFill>
          <a:blip r:embed="rId16"/>
          <a:stretch>
            <a:fillRect/>
          </a:stretch>
        </p:blipFill>
        <p:spPr>
          <a:xfrm>
            <a:off x="5992327" y="3052228"/>
            <a:ext cx="764648" cy="153835"/>
          </a:xfrm>
          <a:prstGeom prst="rect">
            <a:avLst/>
          </a:prstGeom>
        </p:spPr>
      </p:pic>
      <p:pic>
        <p:nvPicPr>
          <p:cNvPr id="111" name="Picture 110"/>
          <p:cNvPicPr>
            <a:picLocks noChangeAspect="1"/>
          </p:cNvPicPr>
          <p:nvPr/>
        </p:nvPicPr>
        <p:blipFill rotWithShape="1">
          <a:blip r:embed="rId17">
            <a:extLst>
              <a:ext uri="{28A0092B-C50C-407E-A947-70E740481C1C}">
                <a14:useLocalDpi xmlns:a14="http://schemas.microsoft.com/office/drawing/2010/main" val="0"/>
              </a:ext>
            </a:extLst>
          </a:blip>
          <a:srcRect l="4971" t="28054" r="67965" b="33066"/>
          <a:stretch/>
        </p:blipFill>
        <p:spPr>
          <a:xfrm>
            <a:off x="4751314" y="2995080"/>
            <a:ext cx="278213" cy="425194"/>
          </a:xfrm>
          <a:prstGeom prst="rect">
            <a:avLst/>
          </a:prstGeom>
        </p:spPr>
      </p:pic>
      <p:pic>
        <p:nvPicPr>
          <p:cNvPr id="112" name="Picture 111"/>
          <p:cNvPicPr>
            <a:picLocks noChangeAspect="1"/>
          </p:cNvPicPr>
          <p:nvPr/>
        </p:nvPicPr>
        <p:blipFill rotWithShape="1">
          <a:blip r:embed="rId18"/>
          <a:srcRect t="21833" b="22166"/>
          <a:stretch/>
        </p:blipFill>
        <p:spPr>
          <a:xfrm>
            <a:off x="3463151" y="3126040"/>
            <a:ext cx="457049" cy="255947"/>
          </a:xfrm>
          <a:prstGeom prst="rect">
            <a:avLst/>
          </a:prstGeom>
        </p:spPr>
      </p:pic>
      <p:pic>
        <p:nvPicPr>
          <p:cNvPr id="113" name="Picture 112"/>
          <p:cNvPicPr>
            <a:picLocks noChangeAspect="1"/>
          </p:cNvPicPr>
          <p:nvPr/>
        </p:nvPicPr>
        <p:blipFill rotWithShape="1">
          <a:blip r:embed="rId17">
            <a:extLst>
              <a:ext uri="{28A0092B-C50C-407E-A947-70E740481C1C}">
                <a14:useLocalDpi xmlns:a14="http://schemas.microsoft.com/office/drawing/2010/main" val="0"/>
              </a:ext>
            </a:extLst>
          </a:blip>
          <a:srcRect l="63594" t="35366" r="4235" b="34394"/>
          <a:stretch/>
        </p:blipFill>
        <p:spPr>
          <a:xfrm>
            <a:off x="5449552" y="3035774"/>
            <a:ext cx="420418" cy="420418"/>
          </a:xfrm>
          <a:prstGeom prst="rect">
            <a:avLst/>
          </a:prstGeom>
        </p:spPr>
      </p:pic>
      <p:pic>
        <p:nvPicPr>
          <p:cNvPr id="114" name="Picture 113"/>
          <p:cNvPicPr>
            <a:picLocks noChangeAspect="1"/>
          </p:cNvPicPr>
          <p:nvPr/>
        </p:nvPicPr>
        <p:blipFill rotWithShape="1">
          <a:blip r:embed="rId19"/>
          <a:srcRect l="12107" t="13191" r="11420" b="27105"/>
          <a:stretch/>
        </p:blipFill>
        <p:spPr>
          <a:xfrm>
            <a:off x="4030325" y="3169712"/>
            <a:ext cx="671513" cy="177083"/>
          </a:xfrm>
          <a:prstGeom prst="rect">
            <a:avLst/>
          </a:prstGeom>
        </p:spPr>
      </p:pic>
      <p:pic>
        <p:nvPicPr>
          <p:cNvPr id="115" name="Picture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8440" y="2558233"/>
            <a:ext cx="461600" cy="329190"/>
          </a:xfrm>
          <a:prstGeom prst="rect">
            <a:avLst/>
          </a:prstGeom>
        </p:spPr>
      </p:pic>
      <p:grpSp>
        <p:nvGrpSpPr>
          <p:cNvPr id="116" name="Group 115"/>
          <p:cNvGrpSpPr/>
          <p:nvPr/>
        </p:nvGrpSpPr>
        <p:grpSpPr>
          <a:xfrm>
            <a:off x="4365999" y="2496047"/>
            <a:ext cx="340719" cy="399319"/>
            <a:chOff x="11227523" y="2315027"/>
            <a:chExt cx="565700" cy="647594"/>
          </a:xfrm>
        </p:grpSpPr>
        <p:pic>
          <p:nvPicPr>
            <p:cNvPr id="117" name="Picture 116"/>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8" name="Picture 11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5822401" y="2713536"/>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4756379" y="2499531"/>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5187651" y="2723995"/>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3453270" y="2535251"/>
            <a:ext cx="381411" cy="349626"/>
          </a:xfrm>
          <a:prstGeom prst="rect">
            <a:avLst/>
          </a:prstGeom>
        </p:spPr>
      </p:pic>
      <p:pic>
        <p:nvPicPr>
          <p:cNvPr id="123" name="Picture 1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65662" y="1956170"/>
            <a:ext cx="718295" cy="335415"/>
          </a:xfrm>
          <a:prstGeom prst="rect">
            <a:avLst/>
          </a:prstGeom>
        </p:spPr>
      </p:pic>
      <p:pic>
        <p:nvPicPr>
          <p:cNvPr id="124" name="Picture 1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03694" y="1973181"/>
            <a:ext cx="384218" cy="377555"/>
          </a:xfrm>
          <a:prstGeom prst="rect">
            <a:avLst/>
          </a:prstGeom>
        </p:spPr>
      </p:pic>
      <p:pic>
        <p:nvPicPr>
          <p:cNvPr id="125" name="Picture 12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95267" y="1992086"/>
            <a:ext cx="420396" cy="332373"/>
          </a:xfrm>
          <a:prstGeom prst="rect">
            <a:avLst/>
          </a:prstGeom>
        </p:spPr>
      </p:pic>
      <p:pic>
        <p:nvPicPr>
          <p:cNvPr id="126" name="Picture 12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99395" y="1981909"/>
            <a:ext cx="554065" cy="346845"/>
          </a:xfrm>
          <a:prstGeom prst="rect">
            <a:avLst/>
          </a:prstGeom>
        </p:spPr>
      </p:pic>
      <p:pic>
        <p:nvPicPr>
          <p:cNvPr id="127" name="Picture 126"/>
          <p:cNvPicPr>
            <a:picLocks noChangeAspect="1"/>
          </p:cNvPicPr>
          <p:nvPr/>
        </p:nvPicPr>
        <p:blipFill>
          <a:blip r:embed="rId31"/>
          <a:stretch>
            <a:fillRect/>
          </a:stretch>
        </p:blipFill>
        <p:spPr>
          <a:xfrm>
            <a:off x="6326634" y="2109138"/>
            <a:ext cx="241441" cy="244660"/>
          </a:xfrm>
          <a:prstGeom prst="rect">
            <a:avLst/>
          </a:prstGeom>
        </p:spPr>
      </p:pic>
      <p:pic>
        <p:nvPicPr>
          <p:cNvPr id="128" name="Picture 12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506545" y="2528560"/>
            <a:ext cx="346108" cy="346108"/>
          </a:xfrm>
          <a:prstGeom prst="rect">
            <a:avLst/>
          </a:prstGeom>
        </p:spPr>
      </p:pic>
      <p:sp>
        <p:nvSpPr>
          <p:cNvPr id="129" name="TextBox 128"/>
          <p:cNvSpPr txBox="1"/>
          <p:nvPr/>
        </p:nvSpPr>
        <p:spPr>
          <a:xfrm>
            <a:off x="2659781" y="3694180"/>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0" name="TextBox 129"/>
          <p:cNvSpPr txBox="1"/>
          <p:nvPr/>
        </p:nvSpPr>
        <p:spPr>
          <a:xfrm>
            <a:off x="2847332" y="3174700"/>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1" name="TextBox 130"/>
          <p:cNvSpPr txBox="1"/>
          <p:nvPr/>
        </p:nvSpPr>
        <p:spPr>
          <a:xfrm>
            <a:off x="2658178" y="2642350"/>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2" name="TextBox 131"/>
          <p:cNvSpPr txBox="1"/>
          <p:nvPr/>
        </p:nvSpPr>
        <p:spPr>
          <a:xfrm>
            <a:off x="2695048" y="2489409"/>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33" name="TextBox 132"/>
          <p:cNvSpPr txBox="1"/>
          <p:nvPr/>
        </p:nvSpPr>
        <p:spPr>
          <a:xfrm>
            <a:off x="2749378" y="2027205"/>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34" name="TextBox 133"/>
          <p:cNvSpPr txBox="1"/>
          <p:nvPr/>
        </p:nvSpPr>
        <p:spPr>
          <a:xfrm>
            <a:off x="2699056" y="2775577"/>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35" name="Picture 1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654620" y="1988314"/>
            <a:ext cx="624886" cy="339378"/>
          </a:xfrm>
          <a:prstGeom prst="rect">
            <a:avLst/>
          </a:prstGeom>
        </p:spPr>
      </p:pic>
      <p:pic>
        <p:nvPicPr>
          <p:cNvPr id="136" name="Picture 135"/>
          <p:cNvPicPr>
            <a:picLocks noChangeAspect="1"/>
          </p:cNvPicPr>
          <p:nvPr/>
        </p:nvPicPr>
        <p:blipFill rotWithShape="1">
          <a:blip r:embed="rId34">
            <a:extLst>
              <a:ext uri="{28A0092B-C50C-407E-A947-70E740481C1C}">
                <a14:useLocalDpi xmlns:a14="http://schemas.microsoft.com/office/drawing/2010/main" val="0"/>
              </a:ext>
            </a:extLst>
          </a:blip>
          <a:srcRect t="41094" b="41573"/>
          <a:stretch/>
        </p:blipFill>
        <p:spPr>
          <a:xfrm>
            <a:off x="5271256" y="2527181"/>
            <a:ext cx="1050498" cy="182087"/>
          </a:xfrm>
          <a:prstGeom prst="rect">
            <a:avLst/>
          </a:prstGeom>
        </p:spPr>
      </p:pic>
      <p:pic>
        <p:nvPicPr>
          <p:cNvPr id="137" name="Picture 1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189350" y="1926095"/>
            <a:ext cx="537548" cy="220395"/>
          </a:xfrm>
          <a:prstGeom prst="rect">
            <a:avLst/>
          </a:prstGeom>
        </p:spPr>
      </p:pic>
      <p:sp>
        <p:nvSpPr>
          <p:cNvPr id="138" name="Rectangle 137"/>
          <p:cNvSpPr/>
          <p:nvPr/>
        </p:nvSpPr>
        <p:spPr bwMode="auto">
          <a:xfrm>
            <a:off x="2613466" y="1776396"/>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35340" y="4148089"/>
            <a:ext cx="998497" cy="339136"/>
          </a:xfrm>
          <a:prstGeom prst="rect">
            <a:avLst/>
          </a:prstGeom>
        </p:spPr>
      </p:pic>
      <p:pic>
        <p:nvPicPr>
          <p:cNvPr id="70" name="Picture 69"/>
          <p:cNvPicPr>
            <a:picLocks noChangeAspect="1"/>
          </p:cNvPicPr>
          <p:nvPr/>
        </p:nvPicPr>
        <p:blipFill rotWithShape="1">
          <a:blip r:embed="rId37">
            <a:extLst>
              <a:ext uri="{28A0092B-C50C-407E-A947-70E740481C1C}">
                <a14:useLocalDpi xmlns:a14="http://schemas.microsoft.com/office/drawing/2010/main" val="0"/>
              </a:ext>
            </a:extLst>
          </a:blip>
          <a:srcRect r="68390"/>
          <a:stretch/>
        </p:blipFill>
        <p:spPr>
          <a:xfrm>
            <a:off x="3354762" y="4099636"/>
            <a:ext cx="333130" cy="420395"/>
          </a:xfrm>
          <a:prstGeom prst="rect">
            <a:avLst/>
          </a:prstGeom>
        </p:spPr>
      </p:pic>
      <p:pic>
        <p:nvPicPr>
          <p:cNvPr id="71" name="Picture 7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4229" y="4108509"/>
            <a:ext cx="611901" cy="138041"/>
          </a:xfrm>
          <a:prstGeom prst="rect">
            <a:avLst/>
          </a:prstGeom>
        </p:spPr>
      </p:pic>
      <p:pic>
        <p:nvPicPr>
          <p:cNvPr id="72" name="Picture 71"/>
          <p:cNvPicPr>
            <a:picLocks noChangeAspect="1"/>
          </p:cNvPicPr>
          <p:nvPr/>
        </p:nvPicPr>
        <p:blipFill>
          <a:blip r:embed="rId39"/>
          <a:stretch>
            <a:fillRect/>
          </a:stretch>
        </p:blipFill>
        <p:spPr>
          <a:xfrm>
            <a:off x="5230375" y="4289706"/>
            <a:ext cx="608429" cy="239026"/>
          </a:xfrm>
          <a:prstGeom prst="rect">
            <a:avLst/>
          </a:prstGeom>
        </p:spPr>
      </p:pic>
      <p:pic>
        <p:nvPicPr>
          <p:cNvPr id="76" name="Picture 75"/>
          <p:cNvPicPr>
            <a:picLocks noChangeAspect="1"/>
          </p:cNvPicPr>
          <p:nvPr/>
        </p:nvPicPr>
        <p:blipFill rotWithShape="1">
          <a:blip r:embed="rId40" cstate="print">
            <a:extLst>
              <a:ext uri="{28A0092B-C50C-407E-A947-70E740481C1C}">
                <a14:useLocalDpi xmlns:a14="http://schemas.microsoft.com/office/drawing/2010/main" val="0"/>
              </a:ext>
            </a:extLst>
          </a:blip>
          <a:srcRect l="15307" t="6616" r="16473" b="5063"/>
          <a:stretch/>
        </p:blipFill>
        <p:spPr>
          <a:xfrm>
            <a:off x="4040820" y="4284986"/>
            <a:ext cx="419862" cy="209930"/>
          </a:xfrm>
          <a:prstGeom prst="rect">
            <a:avLst/>
          </a:prstGeom>
        </p:spPr>
      </p:pic>
      <p:pic>
        <p:nvPicPr>
          <p:cNvPr id="78" name="Picture 77"/>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29483" y="4303894"/>
            <a:ext cx="709185" cy="274600"/>
          </a:xfrm>
          <a:prstGeom prst="rect">
            <a:avLst/>
          </a:prstGeom>
        </p:spPr>
      </p:pic>
      <p:pic>
        <p:nvPicPr>
          <p:cNvPr id="79" name="Picture 7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811741" y="4094260"/>
            <a:ext cx="814387" cy="219578"/>
          </a:xfrm>
          <a:prstGeom prst="rect">
            <a:avLst/>
          </a:prstGeom>
        </p:spPr>
      </p:pic>
      <p:pic>
        <p:nvPicPr>
          <p:cNvPr id="80" name="Picture 7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11557" y="4092559"/>
            <a:ext cx="324510" cy="337597"/>
          </a:xfrm>
          <a:prstGeom prst="rect">
            <a:avLst/>
          </a:prstGeom>
        </p:spPr>
      </p:pic>
      <p:sp>
        <p:nvSpPr>
          <p:cNvPr id="77" name="Rectangle 76"/>
          <p:cNvSpPr/>
          <p:nvPr/>
        </p:nvSpPr>
        <p:spPr bwMode="auto">
          <a:xfrm>
            <a:off x="3365402" y="1776396"/>
            <a:ext cx="3640796"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026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500"/>
                                        <p:tgtEl>
                                          <p:spTgt spid="77"/>
                                        </p:tgtEl>
                                      </p:cBhvr>
                                    </p:animEffect>
                                  </p:childTnLst>
                                </p:cTn>
                              </p:par>
                            </p:childTnLst>
                          </p:cTn>
                        </p:par>
                        <p:par>
                          <p:cTn id="8" fill="hold">
                            <p:stCondLst>
                              <p:cond delay="1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p:bldP spid="74" grpId="0"/>
      <p:bldP spid="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15" y="91379"/>
            <a:ext cx="8741880" cy="585763"/>
          </a:xfrm>
        </p:spPr>
        <p:txBody>
          <a:bodyPr/>
          <a:lstStyle/>
          <a:p>
            <a:r>
              <a:rPr lang="en-US" sz="3235" dirty="0"/>
              <a:t>Momentum at Microsoft…</a:t>
            </a:r>
          </a:p>
        </p:txBody>
      </p:sp>
      <p:grpSp>
        <p:nvGrpSpPr>
          <p:cNvPr id="19" name="Group 18"/>
          <p:cNvGrpSpPr/>
          <p:nvPr/>
        </p:nvGrpSpPr>
        <p:grpSpPr>
          <a:xfrm>
            <a:off x="449985" y="797951"/>
            <a:ext cx="3898071" cy="3797514"/>
            <a:chOff x="612010" y="1084772"/>
            <a:chExt cx="5301647" cy="516488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6207" b="33976"/>
            <a:stretch/>
          </p:blipFill>
          <p:spPr>
            <a:xfrm>
              <a:off x="744565" y="2930162"/>
              <a:ext cx="1656361" cy="659514"/>
            </a:xfrm>
            <a:prstGeom prst="rect">
              <a:avLst/>
            </a:prstGeom>
          </p:spPr>
        </p:pic>
        <p:pic>
          <p:nvPicPr>
            <p:cNvPr id="92" name="Picture 4" descr="http://people.redhat.com/jamisonm/Red_Hat_cmyk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84" y="2077703"/>
              <a:ext cx="1491199" cy="4684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58" y="3997949"/>
              <a:ext cx="1575662" cy="368145"/>
            </a:xfrm>
            <a:prstGeom prst="rect">
              <a:avLst/>
            </a:prstGeom>
          </p:spPr>
        </p:pic>
        <p:pic>
          <p:nvPicPr>
            <p:cNvPr id="11" name="Picture 10"/>
            <p:cNvPicPr>
              <a:picLocks noChangeAspect="1"/>
            </p:cNvPicPr>
            <p:nvPr/>
          </p:nvPicPr>
          <p:blipFill rotWithShape="1">
            <a:blip r:embed="rId6"/>
            <a:srcRect l="1254" t="22721" b="16928"/>
            <a:stretch/>
          </p:blipFill>
          <p:spPr>
            <a:xfrm>
              <a:off x="663834" y="1134255"/>
              <a:ext cx="1777401" cy="60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2810987" y="1084772"/>
              <a:ext cx="2138396" cy="863881"/>
            </a:xfrm>
            <a:prstGeom prst="rect">
              <a:avLst/>
            </a:prstGeom>
            <a:noFill/>
          </p:spPr>
          <p:txBody>
            <a:bodyPr wrap="square" rtlCol="0">
              <a:spAutoFit/>
            </a:bodyPr>
            <a:lstStyle/>
            <a:p>
              <a:r>
                <a:rPr lang="en-US" sz="1176" dirty="0"/>
                <a:t>SQL Server on Linux </a:t>
              </a:r>
            </a:p>
            <a:p>
              <a:r>
                <a:rPr lang="en-US" sz="1176" dirty="0"/>
                <a:t>(Preview today, GA in mid-2017)</a:t>
              </a:r>
            </a:p>
          </p:txBody>
        </p:sp>
        <p:sp>
          <p:nvSpPr>
            <p:cNvPr id="99" name="TextBox 98"/>
            <p:cNvSpPr txBox="1"/>
            <p:nvPr/>
          </p:nvSpPr>
          <p:spPr>
            <a:xfrm>
              <a:off x="2800108" y="2059118"/>
              <a:ext cx="2042235" cy="863881"/>
            </a:xfrm>
            <a:prstGeom prst="rect">
              <a:avLst/>
            </a:prstGeom>
            <a:noFill/>
          </p:spPr>
          <p:txBody>
            <a:bodyPr wrap="square" rtlCol="0">
              <a:spAutoFit/>
            </a:bodyPr>
            <a:lstStyle/>
            <a:p>
              <a:r>
                <a:rPr lang="en-US" sz="1176" dirty="0"/>
                <a:t>Red Hat - Microsoft Partnership </a:t>
              </a:r>
            </a:p>
            <a:p>
              <a:r>
                <a:rPr lang="en-US" sz="1176" dirty="0"/>
                <a:t>(Nov 2015)</a:t>
              </a:r>
            </a:p>
          </p:txBody>
        </p:sp>
        <p:sp>
          <p:nvSpPr>
            <p:cNvPr id="100" name="TextBox 99"/>
            <p:cNvSpPr txBox="1"/>
            <p:nvPr/>
          </p:nvSpPr>
          <p:spPr>
            <a:xfrm>
              <a:off x="2800108" y="3797930"/>
              <a:ext cx="2532672" cy="1356082"/>
            </a:xfrm>
            <a:prstGeom prst="rect">
              <a:avLst/>
            </a:prstGeom>
            <a:noFill/>
          </p:spPr>
          <p:txBody>
            <a:bodyPr wrap="square" rtlCol="0">
              <a:spAutoFit/>
            </a:bodyPr>
            <a:lstStyle/>
            <a:p>
              <a:r>
                <a:rPr lang="en-US" sz="1176" dirty="0"/>
                <a:t>Microsoft joins Eclipse Foundation. (Eclipse is the largest OSS Dev Toolset)</a:t>
              </a:r>
            </a:p>
            <a:p>
              <a:r>
                <a:rPr lang="en-US" sz="1176" dirty="0"/>
                <a:t>(Mar 2016).</a:t>
              </a:r>
            </a:p>
          </p:txBody>
        </p:sp>
        <p:sp>
          <p:nvSpPr>
            <p:cNvPr id="26" name="TextBox 25"/>
            <p:cNvSpPr txBox="1"/>
            <p:nvPr/>
          </p:nvSpPr>
          <p:spPr>
            <a:xfrm>
              <a:off x="2800108" y="3052258"/>
              <a:ext cx="2149274" cy="617780"/>
            </a:xfrm>
            <a:prstGeom prst="rect">
              <a:avLst/>
            </a:prstGeom>
            <a:noFill/>
          </p:spPr>
          <p:txBody>
            <a:bodyPr wrap="square" rtlCol="0">
              <a:spAutoFit/>
            </a:bodyPr>
            <a:lstStyle/>
            <a:p>
              <a:r>
                <a:rPr lang="en-US" sz="1176" dirty="0"/>
                <a:t>HD Insight PaaS on Linux GA (Sep 2015)</a:t>
              </a:r>
            </a:p>
          </p:txBody>
        </p:sp>
        <p:sp>
          <p:nvSpPr>
            <p:cNvPr id="10" name="TextBox 9"/>
            <p:cNvSpPr txBox="1"/>
            <p:nvPr/>
          </p:nvSpPr>
          <p:spPr>
            <a:xfrm>
              <a:off x="2703528" y="4990487"/>
              <a:ext cx="3210129" cy="808247"/>
            </a:xfrm>
            <a:prstGeom prst="rect">
              <a:avLst/>
            </a:prstGeom>
            <a:noFill/>
          </p:spPr>
          <p:txBody>
            <a:bodyPr wrap="non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Run Linux on Windows natively</a:t>
              </a:r>
            </a:p>
            <a:p>
              <a:pPr>
                <a:lnSpc>
                  <a:spcPct val="90000"/>
                </a:lnSpc>
                <a:spcAft>
                  <a:spcPts val="441"/>
                </a:spcAft>
              </a:pPr>
              <a:r>
                <a:rPr lang="en-US" sz="1176" dirty="0">
                  <a:gradFill>
                    <a:gsLst>
                      <a:gs pos="2917">
                        <a:schemeClr val="tx1"/>
                      </a:gs>
                      <a:gs pos="30000">
                        <a:schemeClr val="tx1"/>
                      </a:gs>
                    </a:gsLst>
                    <a:lin ang="5400000" scaled="0"/>
                  </a:gradFill>
                </a:rPr>
                <a:t>(March 2016)</a:t>
              </a:r>
            </a:p>
          </p:txBody>
        </p:sp>
        <p:sp>
          <p:nvSpPr>
            <p:cNvPr id="34" name="TextBox 33"/>
            <p:cNvSpPr txBox="1"/>
            <p:nvPr/>
          </p:nvSpPr>
          <p:spPr>
            <a:xfrm>
              <a:off x="612010" y="4956880"/>
              <a:ext cx="1964301" cy="1292775"/>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Windows Subsystem for Linux</a:t>
              </a:r>
            </a:p>
          </p:txBody>
        </p:sp>
      </p:grpSp>
      <p:sp>
        <p:nvSpPr>
          <p:cNvPr id="41" name="TextBox 40"/>
          <p:cNvSpPr txBox="1"/>
          <p:nvPr/>
        </p:nvSpPr>
        <p:spPr>
          <a:xfrm>
            <a:off x="3749453" y="4195014"/>
            <a:ext cx="637039" cy="380108"/>
          </a:xfrm>
          <a:prstGeom prst="rect">
            <a:avLst/>
          </a:prstGeom>
          <a:noFill/>
        </p:spPr>
        <p:txBody>
          <a:bodyPr wrap="none" lIns="134464" tIns="107571" rIns="134464" bIns="107571" rtlCol="0">
            <a:spAutoFit/>
          </a:bodyPr>
          <a:lstStyle/>
          <a:p>
            <a:pPr>
              <a:lnSpc>
                <a:spcPct val="90000"/>
              </a:lnSpc>
              <a:spcAft>
                <a:spcPts val="441"/>
              </a:spcAft>
            </a:pPr>
            <a:r>
              <a:rPr lang="en-US" sz="1176" dirty="0">
                <a:solidFill>
                  <a:schemeClr val="bg1"/>
                </a:solidFill>
                <a:latin typeface="Lucida Console" panose="020B0609040504020204" pitchFamily="49" charset="0"/>
              </a:rPr>
              <a:t>bash</a:t>
            </a:r>
          </a:p>
        </p:txBody>
      </p:sp>
      <p:grpSp>
        <p:nvGrpSpPr>
          <p:cNvPr id="4" name="Group 3"/>
          <p:cNvGrpSpPr/>
          <p:nvPr/>
        </p:nvGrpSpPr>
        <p:grpSpPr>
          <a:xfrm>
            <a:off x="4703683" y="634376"/>
            <a:ext cx="4675712" cy="4341387"/>
            <a:chOff x="4703683" y="634376"/>
            <a:chExt cx="4675712" cy="4341387"/>
          </a:xfrm>
        </p:grpSpPr>
        <p:grpSp>
          <p:nvGrpSpPr>
            <p:cNvPr id="31" name="Group 30"/>
            <p:cNvGrpSpPr/>
            <p:nvPr/>
          </p:nvGrpSpPr>
          <p:grpSpPr>
            <a:xfrm>
              <a:off x="4703683" y="634376"/>
              <a:ext cx="4675712" cy="4341387"/>
              <a:chOff x="6424446" y="877930"/>
              <a:chExt cx="6359293" cy="5904588"/>
            </a:xfrm>
          </p:grpSpPr>
          <p:grpSp>
            <p:nvGrpSpPr>
              <p:cNvPr id="30" name="Group 29"/>
              <p:cNvGrpSpPr/>
              <p:nvPr/>
            </p:nvGrpSpPr>
            <p:grpSpPr>
              <a:xfrm>
                <a:off x="6424446" y="877930"/>
                <a:ext cx="6359293" cy="5904588"/>
                <a:chOff x="6424446" y="877930"/>
                <a:chExt cx="6359293" cy="5904588"/>
              </a:xfrm>
            </p:grpSpPr>
            <p:grpSp>
              <p:nvGrpSpPr>
                <p:cNvPr id="17" name="Group 16"/>
                <p:cNvGrpSpPr/>
                <p:nvPr/>
              </p:nvGrpSpPr>
              <p:grpSpPr>
                <a:xfrm>
                  <a:off x="6424446" y="877930"/>
                  <a:ext cx="6359293" cy="5904588"/>
                  <a:chOff x="6424446" y="877930"/>
                  <a:chExt cx="6359293" cy="5904588"/>
                </a:xfrm>
              </p:grpSpPr>
              <p:grpSp>
                <p:nvGrpSpPr>
                  <p:cNvPr id="13" name="Group 12"/>
                  <p:cNvGrpSpPr/>
                  <p:nvPr/>
                </p:nvGrpSpPr>
                <p:grpSpPr>
                  <a:xfrm>
                    <a:off x="6530060" y="3823852"/>
                    <a:ext cx="1781655" cy="1001301"/>
                    <a:chOff x="3631250" y="5518956"/>
                    <a:chExt cx="1625048" cy="1195858"/>
                  </a:xfrm>
                </p:grpSpPr>
                <p:pic>
                  <p:nvPicPr>
                    <p:cNvPr id="8" name="Picture 7"/>
                    <p:cNvPicPr>
                      <a:picLocks noChangeAspect="1"/>
                    </p:cNvPicPr>
                    <p:nvPr/>
                  </p:nvPicPr>
                  <p:blipFill>
                    <a:blip r:embed="rId7"/>
                    <a:stretch>
                      <a:fillRect/>
                    </a:stretch>
                  </p:blipFill>
                  <p:spPr>
                    <a:xfrm>
                      <a:off x="3780846" y="5876713"/>
                      <a:ext cx="1119221" cy="838101"/>
                    </a:xfrm>
                    <a:prstGeom prst="rect">
                      <a:avLst/>
                    </a:prstGeom>
                  </p:spPr>
                </p:pic>
                <p:sp>
                  <p:nvSpPr>
                    <p:cNvPr id="22" name="TextBox 21"/>
                    <p:cNvSpPr txBox="1"/>
                    <p:nvPr/>
                  </p:nvSpPr>
                  <p:spPr>
                    <a:xfrm>
                      <a:off x="3631250" y="5518956"/>
                      <a:ext cx="1625048" cy="412445"/>
                    </a:xfrm>
                    <a:prstGeom prst="rect">
                      <a:avLst/>
                    </a:prstGeom>
                    <a:noFill/>
                  </p:spPr>
                  <p:txBody>
                    <a:bodyPr wrap="none" rtlCol="0">
                      <a:spAutoFit/>
                    </a:bodyPr>
                    <a:lstStyle/>
                    <a:p>
                      <a:r>
                        <a:rPr lang="en-US" sz="1050" dirty="0"/>
                        <a:t>Azure Marketplace</a:t>
                      </a:r>
                    </a:p>
                  </p:txBody>
                </p:sp>
              </p:grpSp>
              <p:sp>
                <p:nvSpPr>
                  <p:cNvPr id="24" name="TextBox 23"/>
                  <p:cNvSpPr txBox="1"/>
                  <p:nvPr/>
                </p:nvSpPr>
                <p:spPr>
                  <a:xfrm>
                    <a:off x="8499376" y="3824394"/>
                    <a:ext cx="2003922" cy="1356082"/>
                  </a:xfrm>
                  <a:prstGeom prst="rect">
                    <a:avLst/>
                  </a:prstGeom>
                  <a:noFill/>
                </p:spPr>
                <p:txBody>
                  <a:bodyPr wrap="square" rtlCol="0">
                    <a:spAutoFit/>
                  </a:bodyPr>
                  <a:lstStyle/>
                  <a:p>
                    <a:r>
                      <a:rPr lang="en-US" sz="1176" dirty="0"/>
                      <a:t>60% of all images in Azure Marketplace are based on Linux/OSS</a:t>
                    </a:r>
                  </a:p>
                </p:txBody>
              </p:sp>
              <p:sp>
                <p:nvSpPr>
                  <p:cNvPr id="32" name="TextBox 31"/>
                  <p:cNvSpPr txBox="1"/>
                  <p:nvPr/>
                </p:nvSpPr>
                <p:spPr>
                  <a:xfrm>
                    <a:off x="6488815" y="5368475"/>
                    <a:ext cx="1908107" cy="502317"/>
                  </a:xfrm>
                  <a:prstGeom prst="rect">
                    <a:avLst/>
                  </a:prstGeom>
                  <a:noFill/>
                </p:spPr>
                <p:txBody>
                  <a:bodyPr wrap="none" rtlCol="0">
                    <a:spAutoFit/>
                  </a:bodyPr>
                  <a:lstStyle/>
                  <a:p>
                    <a:r>
                      <a:rPr lang="en-US" sz="1800" b="1" dirty="0">
                        <a:ln w="22225">
                          <a:solidFill>
                            <a:schemeClr val="accent2"/>
                          </a:solidFill>
                          <a:prstDash val="solid"/>
                        </a:ln>
                        <a:solidFill>
                          <a:schemeClr val="accent2">
                            <a:lumMod val="40000"/>
                            <a:lumOff val="60000"/>
                          </a:schemeClr>
                        </a:solidFill>
                      </a:rPr>
                      <a:t>1 out of 4 3</a:t>
                    </a:r>
                  </a:p>
                </p:txBody>
              </p:sp>
              <p:sp>
                <p:nvSpPr>
                  <p:cNvPr id="33" name="TextBox 32"/>
                  <p:cNvSpPr txBox="1"/>
                  <p:nvPr/>
                </p:nvSpPr>
                <p:spPr>
                  <a:xfrm>
                    <a:off x="8523228" y="4981579"/>
                    <a:ext cx="3101580" cy="1356082"/>
                  </a:xfrm>
                  <a:prstGeom prst="rect">
                    <a:avLst/>
                  </a:prstGeom>
                  <a:noFill/>
                </p:spPr>
                <p:txBody>
                  <a:bodyPr wrap="square" rtlCol="0">
                    <a:spAutoFit/>
                  </a:bodyPr>
                  <a:lstStyle/>
                  <a:p>
                    <a:r>
                      <a:rPr lang="en-US" sz="1176" dirty="0"/>
                      <a:t>1 out of 4 VMs on Azure runs Linux, and getting larger every day</a:t>
                    </a:r>
                  </a:p>
                  <a:p>
                    <a:pPr marL="128402" indent="-128402">
                      <a:buFont typeface="Arial" panose="020B0604020202020204" pitchFamily="34" charset="0"/>
                      <a:buChar char="•"/>
                    </a:pPr>
                    <a:r>
                      <a:rPr lang="en-US" sz="1176" dirty="0"/>
                      <a:t>28.9% of All VMs are Linux </a:t>
                    </a:r>
                  </a:p>
                  <a:p>
                    <a:pPr marL="128402" indent="-128402">
                      <a:buFont typeface="Arial" panose="020B0604020202020204" pitchFamily="34" charset="0"/>
                      <a:buChar char="•"/>
                    </a:pPr>
                    <a:r>
                      <a:rPr lang="en-US" sz="1176" dirty="0"/>
                      <a:t>&gt;50% of new VMs</a:t>
                    </a:r>
                  </a:p>
                </p:txBody>
              </p:sp>
              <p:sp>
                <p:nvSpPr>
                  <p:cNvPr id="2" name="Rectangle 1"/>
                  <p:cNvSpPr/>
                  <p:nvPr/>
                </p:nvSpPr>
                <p:spPr>
                  <a:xfrm>
                    <a:off x="8485335" y="1039635"/>
                    <a:ext cx="3694924" cy="1356082"/>
                  </a:xfrm>
                  <a:prstGeom prst="rect">
                    <a:avLst/>
                  </a:prstGeom>
                  <a:noFill/>
                </p:spPr>
                <p:txBody>
                  <a:bodyPr wrap="square" rtlCol="0">
                    <a:spAutoFit/>
                  </a:bodyPr>
                  <a:lstStyle/>
                  <a:p>
                    <a:pPr lvl="2"/>
                    <a:r>
                      <a:rPr lang="en-US" sz="1176" dirty="0"/>
                      <a:t>In partnership with the Linux Foundation, Microsoft releases the Microsoft Certified Solutions Associate (MCSA) Linux on Azure certification. </a:t>
                    </a:r>
                  </a:p>
                </p:txBody>
              </p:sp>
              <p:pic>
                <p:nvPicPr>
                  <p:cNvPr id="29" name="Picture 2" descr="MCSA: Linux on Azu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716" y="877930"/>
                    <a:ext cx="1253984" cy="970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9"/>
                  <a:srcRect l="5301" t="1809" r="4702" b="59984"/>
                  <a:stretch/>
                </p:blipFill>
                <p:spPr>
                  <a:xfrm>
                    <a:off x="6599304" y="1878461"/>
                    <a:ext cx="1174348" cy="434983"/>
                  </a:xfrm>
                  <a:prstGeom prst="rect">
                    <a:avLst/>
                  </a:prstGeom>
                </p:spPr>
              </p:pic>
              <p:sp>
                <p:nvSpPr>
                  <p:cNvPr id="9" name="Rectangle 8"/>
                  <p:cNvSpPr/>
                  <p:nvPr/>
                </p:nvSpPr>
                <p:spPr>
                  <a:xfrm>
                    <a:off x="6424446" y="6287526"/>
                    <a:ext cx="2150109" cy="494992"/>
                  </a:xfrm>
                  <a:prstGeom prst="rect">
                    <a:avLst/>
                  </a:prstGeom>
                </p:spPr>
                <p:txBody>
                  <a:bodyPr wrap="none">
                    <a:spAutoFit/>
                  </a:bodyPr>
                  <a:lstStyle/>
                  <a:p>
                    <a:r>
                      <a:rPr lang="en-US" sz="1765" b="1" dirty="0"/>
                      <a:t>467,484,471+</a:t>
                    </a:r>
                  </a:p>
                </p:txBody>
              </p:sp>
              <p:sp>
                <p:nvSpPr>
                  <p:cNvPr id="35" name="TextBox 34"/>
                  <p:cNvSpPr txBox="1"/>
                  <p:nvPr/>
                </p:nvSpPr>
                <p:spPr>
                  <a:xfrm>
                    <a:off x="8485335" y="6382464"/>
                    <a:ext cx="2425712" cy="371680"/>
                  </a:xfrm>
                  <a:prstGeom prst="rect">
                    <a:avLst/>
                  </a:prstGeom>
                  <a:noFill/>
                </p:spPr>
                <p:txBody>
                  <a:bodyPr wrap="square" rtlCol="0">
                    <a:spAutoFit/>
                  </a:bodyPr>
                  <a:lstStyle/>
                  <a:p>
                    <a:r>
                      <a:rPr lang="en-US" sz="1176" dirty="0"/>
                      <a:t>Lines Contributed</a:t>
                    </a:r>
                  </a:p>
                </p:txBody>
              </p:sp>
              <p:sp>
                <p:nvSpPr>
                  <p:cNvPr id="36" name="Rectangle 35"/>
                  <p:cNvSpPr/>
                  <p:nvPr/>
                </p:nvSpPr>
                <p:spPr>
                  <a:xfrm>
                    <a:off x="10151655" y="6382464"/>
                    <a:ext cx="2632084" cy="371680"/>
                  </a:xfrm>
                  <a:prstGeom prst="rect">
                    <a:avLst/>
                  </a:prstGeom>
                </p:spPr>
                <p:txBody>
                  <a:bodyPr wrap="square">
                    <a:spAutoFit/>
                  </a:bodyPr>
                  <a:lstStyle/>
                  <a:p>
                    <a:r>
                      <a:rPr lang="en-US" sz="1176" spc="-75" dirty="0">
                        <a:solidFill>
                          <a:srgbClr val="0078D7"/>
                        </a:solidFill>
                        <a:latin typeface="Segoe UI Light"/>
                        <a:hlinkClick r:id="rId10"/>
                      </a:rPr>
                      <a:t>Open Source Hub</a:t>
                    </a:r>
                    <a:endParaRPr lang="en-US" sz="1176" spc="-75" dirty="0">
                      <a:solidFill>
                        <a:srgbClr val="0078D7"/>
                      </a:solidFill>
                      <a:latin typeface="Segoe UI Light"/>
                    </a:endParaRPr>
                  </a:p>
                </p:txBody>
              </p:sp>
            </p:grpSp>
            <p:cxnSp>
              <p:nvCxnSpPr>
                <p:cNvPr id="23" name="Straight Connector 22"/>
                <p:cNvCxnSpPr/>
                <p:nvPr/>
              </p:nvCxnSpPr>
              <p:spPr>
                <a:xfrm flipV="1">
                  <a:off x="7773652" y="5419797"/>
                  <a:ext cx="256983" cy="382300"/>
                </a:xfrm>
                <a:prstGeom prst="line">
                  <a:avLst/>
                </a:prstGeom>
                <a:ln w="38100">
                  <a:solidFill>
                    <a:srgbClr val="FF33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8413776" y="2601566"/>
                <a:ext cx="4073679" cy="738481"/>
              </a:xfrm>
              <a:prstGeom prst="rect">
                <a:avLst/>
              </a:prstGeom>
              <a:noFill/>
            </p:spPr>
            <p:txBody>
              <a:bodyPr wrap="square" lIns="134464" tIns="107571" rIns="134464" bIns="107571" rtlCol="0">
                <a:spAutoFit/>
              </a:bodyPr>
              <a:lstStyle/>
              <a:p>
                <a:pPr>
                  <a:lnSpc>
                    <a:spcPct val="90000"/>
                  </a:lnSpc>
                  <a:spcAft>
                    <a:spcPts val="441"/>
                  </a:spcAft>
                </a:pPr>
                <a:r>
                  <a:rPr lang="en-US" sz="1176" dirty="0"/>
                  <a:t>Ross Gardler: President Apache </a:t>
                </a:r>
                <a:r>
                  <a:rPr lang="en-US" sz="1176"/>
                  <a:t>Software Foundation</a:t>
                </a:r>
                <a:endParaRPr lang="en-US" sz="1176" dirty="0"/>
              </a:p>
            </p:txBody>
          </p:sp>
          <p:sp>
            <p:nvSpPr>
              <p:cNvPr id="52" name="TextBox 51"/>
              <p:cNvSpPr txBox="1"/>
              <p:nvPr/>
            </p:nvSpPr>
            <p:spPr>
              <a:xfrm>
                <a:off x="6741329" y="2691623"/>
                <a:ext cx="1964301" cy="849584"/>
              </a:xfrm>
              <a:prstGeom prst="rect">
                <a:avLst/>
              </a:prstGeom>
              <a:noFill/>
            </p:spPr>
            <p:txBody>
              <a:bodyPr wrap="square" lIns="134464" tIns="107571" rIns="134464" bIns="107571" rtlCol="0">
                <a:spAutoFit/>
              </a:bodyPr>
              <a:lstStyle/>
              <a:p>
                <a:pPr>
                  <a:lnSpc>
                    <a:spcPct val="90000"/>
                  </a:lnSpc>
                  <a:spcAft>
                    <a:spcPts val="441"/>
                  </a:spcAft>
                </a:pPr>
                <a:r>
                  <a:rPr lang="en-US" sz="1471" dirty="0">
                    <a:gradFill>
                      <a:gsLst>
                        <a:gs pos="2917">
                          <a:schemeClr val="tx1"/>
                        </a:gs>
                        <a:gs pos="30000">
                          <a:schemeClr val="tx1"/>
                        </a:gs>
                      </a:gsLst>
                      <a:lin ang="5400000" scaled="0"/>
                    </a:gradFill>
                  </a:rPr>
                  <a:t>Microsoft Employees</a:t>
                </a:r>
              </a:p>
            </p:txBody>
          </p:sp>
        </p:grpSp>
        <p:pic>
          <p:nvPicPr>
            <p:cNvPr id="48" name="Picture 128" descr="buddy4"/>
            <p:cNvPicPr>
              <a:picLocks noChangeAspect="1" noChangeArrowheads="1"/>
            </p:cNvPicPr>
            <p:nvPr/>
          </p:nvPicPr>
          <p:blipFill>
            <a:blip r:embed="rId11" cstate="print">
              <a:lum bright="6000" contrast="6000"/>
              <a:extLst>
                <a:ext uri="{28A0092B-C50C-407E-A947-70E740481C1C}">
                  <a14:useLocalDpi xmlns:a14="http://schemas.microsoft.com/office/drawing/2010/main" val="0"/>
                </a:ext>
              </a:extLst>
            </a:blip>
            <a:srcRect/>
            <a:stretch>
              <a:fillRect/>
            </a:stretch>
          </p:blipFill>
          <p:spPr bwMode="auto">
            <a:xfrm>
              <a:off x="4850279" y="2020192"/>
              <a:ext cx="211069" cy="2691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5" descr="buddy3"/>
            <p:cNvPicPr>
              <a:picLocks noChangeAspect="1" noChangeArrowheads="1"/>
            </p:cNvPicPr>
            <p:nvPr/>
          </p:nvPicPr>
          <p:blipFill>
            <a:blip r:embed="rId12" cstate="print">
              <a:lum bright="6000" contrast="6000"/>
              <a:extLst>
                <a:ext uri="{28A0092B-C50C-407E-A947-70E740481C1C}">
                  <a14:useLocalDpi xmlns:a14="http://schemas.microsoft.com/office/drawing/2010/main" val="0"/>
                </a:ext>
              </a:extLst>
            </a:blip>
            <a:srcRect/>
            <a:stretch>
              <a:fillRect/>
            </a:stretch>
          </p:blipFill>
          <p:spPr bwMode="auto">
            <a:xfrm flipH="1">
              <a:off x="4851503" y="2286054"/>
              <a:ext cx="209845" cy="26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38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07767" y="2198241"/>
            <a:ext cx="8456468"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marL="0" marR="0" lvl="0" indent="0" algn="l" defTabSz="685608" rtl="0" eaLnBrk="1" fontAlgn="auto" latinLnBrk="0" hangingPunct="1">
              <a:lnSpc>
                <a:spcPct val="90000"/>
              </a:lnSpc>
              <a:spcBef>
                <a:spcPts val="0"/>
              </a:spcBef>
              <a:spcAft>
                <a:spcPts val="0"/>
              </a:spcAft>
              <a:buClrTx/>
              <a:buSzTx/>
              <a:buFontTx/>
              <a:buNone/>
              <a:tabLst/>
              <a:defRPr/>
            </a:pPr>
            <a:r>
              <a:rPr kumimoji="0" lang="en-US" sz="3971" b="0" i="0" u="none" strike="noStrike" kern="1200" cap="none" spc="0" normalizeH="0" baseline="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rPr>
              <a:t>Red Hat and Microsoft Partnership Overview &amp; Opportunity</a:t>
            </a:r>
          </a:p>
        </p:txBody>
      </p:sp>
      <p:sp>
        <p:nvSpPr>
          <p:cNvPr id="5" name="Slide Number Placeholder 4"/>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7</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3" name="Line 3"/>
          <p:cNvSpPr/>
          <p:nvPr/>
        </p:nvSpPr>
        <p:spPr>
          <a:xfrm>
            <a:off x="2053621" y="1447573"/>
            <a:ext cx="0" cy="713107"/>
          </a:xfrm>
          <a:prstGeom prst="line">
            <a:avLst/>
          </a:prstGeom>
          <a:ln w="19080">
            <a:solidFill>
              <a:schemeClr val="bg2"/>
            </a:solidFill>
            <a:round/>
          </a:ln>
        </p:spPr>
      </p:sp>
      <p:pic>
        <p:nvPicPr>
          <p:cNvPr id="14" name="Picture 3"/>
          <p:cNvPicPr/>
          <p:nvPr/>
        </p:nvPicPr>
        <p:blipFill>
          <a:blip r:embed="rId2"/>
          <a:stretch/>
        </p:blipFill>
        <p:spPr>
          <a:xfrm>
            <a:off x="341997" y="1545704"/>
            <a:ext cx="1602832" cy="516849"/>
          </a:xfrm>
          <a:prstGeom prst="rect">
            <a:avLst/>
          </a:prstGeom>
          <a:ln>
            <a:noFill/>
          </a:ln>
        </p:spPr>
      </p:pic>
      <p:pic>
        <p:nvPicPr>
          <p:cNvPr id="15" name="Picture 14"/>
          <p:cNvPicPr/>
          <p:nvPr/>
        </p:nvPicPr>
        <p:blipFill>
          <a:blip r:embed="rId3"/>
          <a:stretch/>
        </p:blipFill>
        <p:spPr>
          <a:xfrm>
            <a:off x="2162415" y="1627119"/>
            <a:ext cx="1675404" cy="354016"/>
          </a:xfrm>
          <a:prstGeom prst="rect">
            <a:avLst/>
          </a:prstGeom>
          <a:ln>
            <a:noFill/>
          </a:ln>
        </p:spPr>
      </p:pic>
    </p:spTree>
    <p:extLst>
      <p:ext uri="{BB962C8B-B14F-4D97-AF65-F5344CB8AC3E}">
        <p14:creationId xmlns:p14="http://schemas.microsoft.com/office/powerpoint/2010/main" val="205984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5" presetClass="path" presetSubtype="0" decel="100000" fill="hold" nodeType="withEffect">
                                  <p:stCondLst>
                                    <p:cond delay="0"/>
                                  </p:stCondLst>
                                  <p:childTnLst>
                                    <p:animMotion origin="layout" path="M 1.91218E-6 1.80663E-6 L -0.03459 1.80663E-6 " pathEditMode="relative" rAng="0" ptsTypes="AA">
                                      <p:cBhvr>
                                        <p:cTn id="9" dur="500" spd="-100000" fill="hold"/>
                                        <p:tgtEl>
                                          <p:spTgt spid="14"/>
                                        </p:tgtEl>
                                        <p:attrNameLst>
                                          <p:attrName>ppt_x</p:attrName>
                                          <p:attrName>ppt_y</p:attrName>
                                        </p:attrNameLst>
                                      </p:cBhvr>
                                      <p:rCtr x="-1736"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63" presetClass="path" presetSubtype="0" decel="100000" fill="hold" nodeType="withEffect">
                                  <p:stCondLst>
                                    <p:cond delay="0"/>
                                  </p:stCondLst>
                                  <p:childTnLst>
                                    <p:animMotion origin="layout" path="M 2.81338E-6 1.80663E-6 L 0.03421 1.80663E-6 " pathEditMode="relative" rAng="0" ptsTypes="AA">
                                      <p:cBhvr>
                                        <p:cTn id="14" dur="500" spd="-100000" fill="hold"/>
                                        <p:tgtEl>
                                          <p:spTgt spid="15"/>
                                        </p:tgtEl>
                                        <p:attrNameLst>
                                          <p:attrName>ppt_x</p:attrName>
                                          <p:attrName>ppt_y</p:attrName>
                                        </p:attrNameLst>
                                      </p:cBhvr>
                                      <p:rCtr x="1710" y="0"/>
                                    </p:animMotion>
                                  </p:childTnLst>
                                </p:cTn>
                              </p:par>
                              <p:par>
                                <p:cTn id="15" presetID="16" presetClass="entr" presetSubtype="4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Horizontal)">
                                      <p:cBhvr>
                                        <p:cTn id="17" dur="500"/>
                                        <p:tgtEl>
                                          <p:spTgt spid="1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42" presetClass="path" presetSubtype="0" decel="100000" fill="hold" grpId="1" nodeType="withEffect">
                                  <p:stCondLst>
                                    <p:cond delay="0"/>
                                  </p:stCondLst>
                                  <p:childTnLst>
                                    <p:animMotion origin="layout" path="M 4.89916E-6 -5.81026E-7 L 4.89916E-6 0.037 " pathEditMode="relative" rAng="0" ptsTypes="AA">
                                      <p:cBhvr>
                                        <p:cTn id="23" dur="500" spd="-100000" fill="hold"/>
                                        <p:tgtEl>
                                          <p:spTgt spid="122"/>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2"/>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997707CB-3826-4E0C-9455-03CCFB5FCB36}" type="slidenum">
              <a:rPr kumimoji="0" lang="en-US" sz="882" b="0" i="0" u="none" strike="noStrike" kern="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8</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9" name="CustomShape 7"/>
          <p:cNvSpPr/>
          <p:nvPr/>
        </p:nvSpPr>
        <p:spPr>
          <a:xfrm>
            <a:off x="161463" y="1023402"/>
            <a:ext cx="5766853" cy="482799"/>
          </a:xfrm>
          <a:prstGeom prst="rect">
            <a:avLst/>
          </a:prstGeom>
          <a:noFill/>
          <a:ln>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765" b="0" i="0" u="none" strike="noStrike" kern="0" cap="none" spc="-1" normalizeH="0" baseline="0" noProof="0" dirty="0">
                <a:ln>
                  <a:noFill/>
                </a:ln>
                <a:solidFill>
                  <a:srgbClr val="505050"/>
                </a:solidFill>
                <a:effectLst/>
                <a:uLnTx/>
                <a:uFill>
                  <a:solidFill>
                    <a:srgbClr val="FFFFFF"/>
                  </a:solidFill>
                </a:uFill>
                <a:latin typeface="Segoe UI"/>
                <a:sym typeface="Arial"/>
              </a:rPr>
              <a:t>Customers want…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10" name="TextShape 8"/>
          <p:cNvSpPr txBox="1"/>
          <p:nvPr/>
        </p:nvSpPr>
        <p:spPr>
          <a:xfrm>
            <a:off x="201961" y="382052"/>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Why Partner Now? </a:t>
            </a:r>
            <a:endParaRPr kumimoji="0" lang="en-US" sz="1029" b="0" i="0" u="none" strike="noStrike" kern="0" cap="none" spc="-1" normalizeH="0" baseline="0" noProof="0" dirty="0">
              <a:ln>
                <a:noFill/>
              </a:ln>
              <a:solidFill>
                <a:srgbClr val="505050"/>
              </a:solidFill>
              <a:effectLst/>
              <a:uLnTx/>
              <a:uFill>
                <a:solidFill>
                  <a:srgbClr val="FFFFFF"/>
                </a:solidFill>
              </a:uFill>
              <a:latin typeface="Segoe UI"/>
              <a:cs typeface="Arial"/>
              <a:sym typeface="Arial"/>
            </a:endParaRPr>
          </a:p>
        </p:txBody>
      </p:sp>
      <p:sp>
        <p:nvSpPr>
          <p:cNvPr id="21" name="CustomShape 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10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New generation of application development capabilities from Microsoft and </a:t>
            </a: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Red Hat</a:t>
            </a: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2" name="CustomShape 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Flexible, hybrid deployment and technology options</a:t>
            </a: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3" name="CustomShape 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Portability and manageability</a:t>
            </a:r>
          </a:p>
        </p:txBody>
      </p:sp>
      <p:sp>
        <p:nvSpPr>
          <p:cNvPr id="24" name="CustomShape 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FFFFFF"/>
                </a:solidFill>
                <a:effectLst/>
                <a:uLnTx/>
                <a:uFill>
                  <a:solidFill>
                    <a:srgbClr val="FFFFFF"/>
                  </a:solidFill>
                </a:uFill>
                <a:latin typeface="Segoe UI"/>
                <a:sym typeface="Arial"/>
              </a:rPr>
              <a:t>Confidence and choice in the enterprise cloud</a:t>
            </a:r>
          </a:p>
        </p:txBody>
      </p:sp>
      <p:sp>
        <p:nvSpPr>
          <p:cNvPr id="25" name="CustomShape 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200" b="0" i="0" u="none" strike="noStrike" kern="0" cap="none" spc="-1" normalizeH="0" baseline="0" noProof="0" dirty="0">
                <a:ln>
                  <a:noFill/>
                </a:ln>
                <a:solidFill>
                  <a:prstClr val="white"/>
                </a:solidFill>
                <a:effectLst/>
                <a:uLnTx/>
                <a:uFill>
                  <a:solidFill>
                    <a:srgbClr val="FFFFFF"/>
                  </a:solidFill>
                </a:uFill>
                <a:latin typeface="Segoe UI"/>
                <a:sym typeface="Arial"/>
              </a:rPr>
              <a:t>Support and service for hybrid clouds, spanning heterogeneous technologies and architectures</a:t>
            </a:r>
            <a:endParaRPr kumimoji="0" lang="en-US" sz="1200" b="0" i="0" u="none" strike="noStrike" kern="0" cap="none" spc="-1" normalizeH="0" baseline="0" noProof="0" dirty="0">
              <a:ln>
                <a:noFill/>
              </a:ln>
              <a:solidFill>
                <a:prstClr val="white"/>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585554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additive="repl">
                                        <p:cTn id="7" dur="500"/>
                                        <p:tgtEl>
                                          <p:spTgt spid="24"/>
                                        </p:tgtEl>
                                      </p:cBhvr>
                                    </p:animEffect>
                                  </p:childTnLst>
                                </p:cTn>
                              </p:par>
                              <p:par>
                                <p:cTn id="8" presetID="10" presetClass="entr" fill="hold" nodeType="withEffect">
                                  <p:stCondLst>
                                    <p:cond delay="100"/>
                                  </p:stCondLst>
                                  <p:childTnLst>
                                    <p:set>
                                      <p:cBhvr>
                                        <p:cTn id="9" dur="1" fill="hold">
                                          <p:stCondLst>
                                            <p:cond delay="0"/>
                                          </p:stCondLst>
                                        </p:cTn>
                                        <p:tgtEl>
                                          <p:spTgt spid="23"/>
                                        </p:tgtEl>
                                        <p:attrNameLst>
                                          <p:attrName>style.visibility</p:attrName>
                                        </p:attrNameLst>
                                      </p:cBhvr>
                                      <p:to>
                                        <p:strVal val="visible"/>
                                      </p:to>
                                    </p:set>
                                    <p:animEffect transition="in" filter="fade">
                                      <p:cBhvr additive="repl">
                                        <p:cTn id="10" dur="500"/>
                                        <p:tgtEl>
                                          <p:spTgt spid="23"/>
                                        </p:tgtEl>
                                      </p:cBhvr>
                                    </p:animEffect>
                                  </p:childTnLst>
                                </p:cTn>
                              </p:par>
                              <p:par>
                                <p:cTn id="11" presetID="10" presetClass="entr" fill="hold"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additive="repl">
                                        <p:cTn id="13" dur="500"/>
                                        <p:tgtEl>
                                          <p:spTgt spid="22"/>
                                        </p:tgtEl>
                                      </p:cBhvr>
                                    </p:animEffect>
                                  </p:childTnLst>
                                </p:cTn>
                              </p:par>
                              <p:par>
                                <p:cTn id="14" presetID="10" presetClass="entr" fill="hold" nodeType="withEffect">
                                  <p:stCondLst>
                                    <p:cond delay="300"/>
                                  </p:stCondLst>
                                  <p:childTnLst>
                                    <p:set>
                                      <p:cBhvr>
                                        <p:cTn id="15" dur="1" fill="hold">
                                          <p:stCondLst>
                                            <p:cond delay="0"/>
                                          </p:stCondLst>
                                        </p:cTn>
                                        <p:tgtEl>
                                          <p:spTgt spid="21"/>
                                        </p:tgtEl>
                                        <p:attrNameLst>
                                          <p:attrName>style.visibility</p:attrName>
                                        </p:attrNameLst>
                                      </p:cBhvr>
                                      <p:to>
                                        <p:strVal val="visible"/>
                                      </p:to>
                                    </p:set>
                                    <p:animEffect transition="in" filter="fade">
                                      <p:cBhvr additive="repl">
                                        <p:cTn id="16" dur="500"/>
                                        <p:tgtEl>
                                          <p:spTgt spid="21"/>
                                        </p:tgtEl>
                                      </p:cBhvr>
                                    </p:animEffect>
                                  </p:childTnLst>
                                </p:cTn>
                              </p:par>
                              <p:par>
                                <p:cTn id="17" presetID="10" presetClass="entr" fill="hold" nodeType="withEffect">
                                  <p:stCondLst>
                                    <p:cond delay="400"/>
                                  </p:stCondLst>
                                  <p:childTnLst>
                                    <p:set>
                                      <p:cBhvr>
                                        <p:cTn id="18" dur="1" fill="hold">
                                          <p:stCondLst>
                                            <p:cond delay="0"/>
                                          </p:stCondLst>
                                        </p:cTn>
                                        <p:tgtEl>
                                          <p:spTgt spid="25"/>
                                        </p:tgtEl>
                                        <p:attrNameLst>
                                          <p:attrName>style.visibility</p:attrName>
                                        </p:attrNameLst>
                                      </p:cBhvr>
                                      <p:to>
                                        <p:strVal val="visible"/>
                                      </p:to>
                                    </p:set>
                                    <p:animEffect transition="in" filter="fade">
                                      <p:cBhvr additive="repl">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rgbClr val="505050"/>
                </a:solidFill>
                <a:effectLst/>
                <a:uLnTx/>
                <a:uFill>
                  <a:solidFill>
                    <a:srgbClr val="FFFFFF"/>
                  </a:solidFill>
                </a:uFill>
                <a:latin typeface="Arial"/>
                <a:cs typeface="Arial"/>
                <a:sym typeface="Arial"/>
              </a:rPr>
              <a:t>Strategic partnership between 
Red Hat and Microsoft</a:t>
            </a:r>
            <a:endParaRPr kumimoji="0" lang="en-US" sz="1029" b="0" i="0" u="none" strike="noStrike" kern="0" cap="none" spc="-1" normalizeH="0" baseline="0" noProof="0" dirty="0">
              <a:ln>
                <a:noFill/>
              </a:ln>
              <a:solidFill>
                <a:srgbClr val="505050"/>
              </a:solidFill>
              <a:effectLst/>
              <a:uLnTx/>
              <a:uFill>
                <a:solidFill>
                  <a:srgbClr val="FFFFFF"/>
                </a:solidFill>
              </a:uFill>
              <a:latin typeface="Segoe UI"/>
              <a:cs typeface="Arial"/>
              <a:sym typeface="Arial"/>
            </a:endParaRPr>
          </a:p>
        </p:txBody>
      </p:sp>
      <p:sp>
        <p:nvSpPr>
          <p:cNvPr id="176" name="TextShape 2"/>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997707CB-3826-4E0C-9455-03CCFB5FCB36}" type="slidenum">
              <a:rPr kumimoji="0" lang="en-US" sz="882" b="0" i="0" u="none" strike="noStrike" kern="0" cap="none" spc="-1" normalizeH="0" baseline="0" noProof="0">
                <a:ln>
                  <a:noFill/>
                </a:ln>
                <a:solidFill>
                  <a:srgbClr val="B8B8B8"/>
                </a:solidFill>
                <a:effectLst/>
                <a:uLnTx/>
                <a:uFill>
                  <a:solidFill>
                    <a:srgbClr val="FFFFFF"/>
                  </a:solidFill>
                </a:uFill>
                <a:latin typeface="Segoe UI"/>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9</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4" name="CustomShape 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5" name="CustomShape 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6" name="CustomShape 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7" name="CustomShape 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8" name="CustomShape 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sym typeface="Arial"/>
              </a:rPr>
              <a:t> products in 
on-premise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Tree>
    <p:extLst>
      <p:ext uri="{BB962C8B-B14F-4D97-AF65-F5344CB8AC3E}">
        <p14:creationId xmlns:p14="http://schemas.microsoft.com/office/powerpoint/2010/main" val="3298957493"/>
      </p:ext>
    </p:extLst>
  </p:cSld>
  <p:clrMapOvr>
    <a:masterClrMapping/>
  </p:clrMapOvr>
  <p:transition spd="slow">
    <p:wip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additive="repl">
                                        <p:cTn id="7" dur="500"/>
                                        <p:tgtEl>
                                          <p:spTgt spid="175"/>
                                        </p:tgtEl>
                                      </p:cBhvr>
                                    </p:animEffect>
                                  </p:childTnLst>
                                </p:cTn>
                              </p:par>
                              <p:par>
                                <p:cTn id="8" presetID="10" presetClass="entr"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additive="repl">
                                        <p:cTn id="10" dur="500"/>
                                        <p:tgtEl>
                                          <p:spTgt spid="27"/>
                                        </p:tgtEl>
                                      </p:cBhvr>
                                    </p:animEffect>
                                  </p:childTnLst>
                                </p:cTn>
                              </p:par>
                              <p:par>
                                <p:cTn id="11" presetID="10" presetClass="entr" fill="hold" nodeType="withEffect">
                                  <p:stCondLst>
                                    <p:cond delay="100"/>
                                  </p:stCondLst>
                                  <p:childTnLst>
                                    <p:set>
                                      <p:cBhvr>
                                        <p:cTn id="12" dur="1" fill="hold">
                                          <p:stCondLst>
                                            <p:cond delay="0"/>
                                          </p:stCondLst>
                                        </p:cTn>
                                        <p:tgtEl>
                                          <p:spTgt spid="26"/>
                                        </p:tgtEl>
                                        <p:attrNameLst>
                                          <p:attrName>style.visibility</p:attrName>
                                        </p:attrNameLst>
                                      </p:cBhvr>
                                      <p:to>
                                        <p:strVal val="visible"/>
                                      </p:to>
                                    </p:set>
                                    <p:animEffect transition="in" filter="fade">
                                      <p:cBhvr additive="repl">
                                        <p:cTn id="13" dur="500"/>
                                        <p:tgtEl>
                                          <p:spTgt spid="26"/>
                                        </p:tgtEl>
                                      </p:cBhvr>
                                    </p:animEffect>
                                  </p:childTnLst>
                                </p:cTn>
                              </p:par>
                              <p:par>
                                <p:cTn id="14" presetID="10" presetClass="entr" fill="hold"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additive="repl">
                                        <p:cTn id="16" dur="500"/>
                                        <p:tgtEl>
                                          <p:spTgt spid="25"/>
                                        </p:tgtEl>
                                      </p:cBhvr>
                                    </p:animEffect>
                                  </p:childTnLst>
                                </p:cTn>
                              </p:par>
                              <p:par>
                                <p:cTn id="17" presetID="10" presetClass="entr" fill="hold" nodeType="withEffect">
                                  <p:stCondLst>
                                    <p:cond delay="300"/>
                                  </p:stCondLst>
                                  <p:childTnLst>
                                    <p:set>
                                      <p:cBhvr>
                                        <p:cTn id="18" dur="1" fill="hold">
                                          <p:stCondLst>
                                            <p:cond delay="0"/>
                                          </p:stCondLst>
                                        </p:cTn>
                                        <p:tgtEl>
                                          <p:spTgt spid="24"/>
                                        </p:tgtEl>
                                        <p:attrNameLst>
                                          <p:attrName>style.visibility</p:attrName>
                                        </p:attrNameLst>
                                      </p:cBhvr>
                                      <p:to>
                                        <p:strVal val="visible"/>
                                      </p:to>
                                    </p:set>
                                    <p:animEffect transition="in" filter="fade">
                                      <p:cBhvr additive="repl">
                                        <p:cTn id="19" dur="500"/>
                                        <p:tgtEl>
                                          <p:spTgt spid="24"/>
                                        </p:tgtEl>
                                      </p:cBhvr>
                                    </p:animEffect>
                                  </p:childTnLst>
                                </p:cTn>
                              </p:par>
                              <p:par>
                                <p:cTn id="20" presetID="10" presetClass="entr" fill="hold" nodeType="withEffect">
                                  <p:stCondLst>
                                    <p:cond delay="400"/>
                                  </p:stCondLst>
                                  <p:childTnLst>
                                    <p:set>
                                      <p:cBhvr>
                                        <p:cTn id="21" dur="1" fill="hold">
                                          <p:stCondLst>
                                            <p:cond delay="0"/>
                                          </p:stCondLst>
                                        </p:cTn>
                                        <p:tgtEl>
                                          <p:spTgt spid="28"/>
                                        </p:tgtEl>
                                        <p:attrNameLst>
                                          <p:attrName>style.visibility</p:attrName>
                                        </p:attrNameLst>
                                      </p:cBhvr>
                                      <p:to>
                                        <p:strVal val="visible"/>
                                      </p:to>
                                    </p:set>
                                    <p:animEffect transition="in" filter="fade">
                                      <p:cBhvr additive="repl">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0.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11.xml><?xml version="1.0" encoding="utf-8"?>
<a:theme xmlns:a="http://schemas.openxmlformats.org/drawingml/2006/main" name="2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2.xml><?xml version="1.0" encoding="utf-8"?>
<a:theme xmlns:a="http://schemas.openxmlformats.org/drawingml/2006/main" name="1_FY15 MTC">
  <a:themeElements>
    <a:clrScheme name="New MTC 2016">
      <a:dk1>
        <a:srgbClr val="505050"/>
      </a:dk1>
      <a:lt1>
        <a:srgbClr val="FFFFFF"/>
      </a:lt1>
      <a:dk2>
        <a:srgbClr val="00188F"/>
      </a:dk2>
      <a:lt2>
        <a:srgbClr val="00B294"/>
      </a:lt2>
      <a:accent1>
        <a:srgbClr val="00188F"/>
      </a:accent1>
      <a:accent2>
        <a:srgbClr val="0078D7"/>
      </a:accent2>
      <a:accent3>
        <a:srgbClr val="7030A0"/>
      </a:accent3>
      <a:accent4>
        <a:srgbClr val="008272"/>
      </a:accent4>
      <a:accent5>
        <a:srgbClr val="107C1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2" id="{A2628BCF-4434-4209-984E-141A706CFE34}" vid="{C085132D-EC41-4E54-904D-A2A2210EB6A5}"/>
    </a:ext>
  </a:extLst>
</a:theme>
</file>

<file path=ppt/theme/theme13.xml><?xml version="1.0" encoding="utf-8"?>
<a:theme xmlns:a="http://schemas.openxmlformats.org/drawingml/2006/main" name="3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5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7.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8.xml><?xml version="1.0" encoding="utf-8"?>
<a:theme xmlns:a="http://schemas.openxmlformats.org/drawingml/2006/main" name="2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9.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2.xml><?xml version="1.0" encoding="utf-8"?>
<a:theme xmlns:a="http://schemas.openxmlformats.org/drawingml/2006/main" name="1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3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3_MSVID_White_16x9_2012-08-18">
  <a:themeElements>
    <a:clrScheme name="WPC 2016">
      <a:dk1>
        <a:srgbClr val="000000"/>
      </a:dk1>
      <a:lt1>
        <a:srgbClr val="FFFFFF"/>
      </a:lt1>
      <a:dk2>
        <a:srgbClr val="505050"/>
      </a:dk2>
      <a:lt2>
        <a:srgbClr val="737373"/>
      </a:lt2>
      <a:accent1>
        <a:srgbClr val="5C2D91"/>
      </a:accent1>
      <a:accent2>
        <a:srgbClr val="0078D7"/>
      </a:accent2>
      <a:accent3>
        <a:srgbClr val="32145A"/>
      </a:accent3>
      <a:accent4>
        <a:srgbClr val="002050"/>
      </a:accent4>
      <a:accent5>
        <a:srgbClr val="B4009E"/>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24.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25.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26.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27.xml><?xml version="1.0" encoding="utf-8"?>
<a:theme xmlns:a="http://schemas.openxmlformats.org/drawingml/2006/main" name="MGXFY15 GS Template - optional dark layout">
  <a:themeElements>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B8A4DE21-6E8A-4681-8F9B-3C8F6B866FB5}"/>
    </a:ext>
  </a:extLst>
</a:theme>
</file>

<file path=ppt/theme/theme2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4.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5.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8.xml><?xml version="1.0" encoding="utf-8"?>
<a:theme xmlns:a="http://schemas.openxmlformats.org/drawingml/2006/main" name="3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9.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E35D398AB4B44A1E44BB8CDC5B533" ma:contentTypeVersion="2" ma:contentTypeDescription="Create a new document." ma:contentTypeScope="" ma:versionID="6daaf71b0a2c68c5ee62a412e94a8652">
  <xsd:schema xmlns:xsd="http://www.w3.org/2001/XMLSchema" xmlns:xs="http://www.w3.org/2001/XMLSchema" xmlns:p="http://schemas.microsoft.com/office/2006/metadata/properties" xmlns:ns2="d1d6708d-99f2-4679-93a4-ce3f9c2f165b" targetNamespace="http://schemas.microsoft.com/office/2006/metadata/properties" ma:root="true" ma:fieldsID="dd87f00ed1e2bd7f581d94fd50e6f547" ns2:_="">
    <xsd:import namespace="d1d6708d-99f2-4679-93a4-ce3f9c2f165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d6708d-99f2-4679-93a4-ce3f9c2f16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AE9CEE-7CE5-42A9-B41B-798839C5E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d6708d-99f2-4679-93a4-ce3f9c2f1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F237DC-A439-4D80-BEF5-AE2FA9F5B46E}">
  <ds:schemaRefs>
    <ds:schemaRef ds:uri="http://schemas.microsoft.com/sharepoint/v3/contenttype/forms"/>
  </ds:schemaRefs>
</ds:datastoreItem>
</file>

<file path=customXml/itemProps3.xml><?xml version="1.0" encoding="utf-8"?>
<ds:datastoreItem xmlns:ds="http://schemas.openxmlformats.org/officeDocument/2006/customXml" ds:itemID="{26BC4081-D93D-4820-A09D-876F25D24E53}">
  <ds:schemaRefs>
    <ds:schemaRef ds:uri="d1d6708d-99f2-4679-93a4-ce3f9c2f165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9645</TotalTime>
  <Words>2635</Words>
  <Application>Microsoft Office PowerPoint</Application>
  <PresentationFormat>On-screen Show (16:9)</PresentationFormat>
  <Paragraphs>289</Paragraphs>
  <Slides>17</Slides>
  <Notes>13</Notes>
  <HiddenSlides>0</HiddenSlides>
  <MMClips>0</MMClips>
  <ScaleCrop>false</ScaleCrop>
  <HeadingPairs>
    <vt:vector size="8" baseType="variant">
      <vt:variant>
        <vt:lpstr>Fonts Used</vt:lpstr>
      </vt:variant>
      <vt:variant>
        <vt:i4>13</vt:i4>
      </vt:variant>
      <vt:variant>
        <vt:lpstr>Theme</vt:lpstr>
      </vt:variant>
      <vt:variant>
        <vt:i4>27</vt:i4>
      </vt:variant>
      <vt:variant>
        <vt:lpstr>Embedded OLE Servers</vt:lpstr>
      </vt:variant>
      <vt:variant>
        <vt:i4>1</vt:i4>
      </vt:variant>
      <vt:variant>
        <vt:lpstr>Slide Titles</vt:lpstr>
      </vt:variant>
      <vt:variant>
        <vt:i4>17</vt:i4>
      </vt:variant>
    </vt:vector>
  </HeadingPairs>
  <TitlesOfParts>
    <vt:vector size="58" baseType="lpstr">
      <vt:lpstr>MS PGothic</vt:lpstr>
      <vt:lpstr>Arial</vt:lpstr>
      <vt:lpstr>Arial</vt:lpstr>
      <vt:lpstr>Calibri</vt:lpstr>
      <vt:lpstr>Consolas</vt:lpstr>
      <vt:lpstr>DejaVu Sans</vt:lpstr>
      <vt:lpstr>Lucida Console</vt:lpstr>
      <vt:lpstr>Segoe UI</vt:lpstr>
      <vt:lpstr>Segoe UI Light</vt:lpstr>
      <vt:lpstr>Segoe UI Semibold</vt:lpstr>
      <vt:lpstr>Segoe UI Semilight</vt:lpstr>
      <vt:lpstr>Times New Roman</vt:lpstr>
      <vt:lpstr>Wingdings</vt:lpstr>
      <vt:lpstr>WHITE TEMPLATE</vt:lpstr>
      <vt:lpstr>1_WHITE TEMPLATE</vt:lpstr>
      <vt:lpstr>STB Product Families 2013</vt:lpstr>
      <vt:lpstr>2_5-30545_S4_Template_16x9</vt:lpstr>
      <vt:lpstr>WPC 2015 Dark Gray Template</vt:lpstr>
      <vt:lpstr>Microsoft AzureCon 2015 Template - Color</vt:lpstr>
      <vt:lpstr>MGXFY16 Light Gray Template</vt:lpstr>
      <vt:lpstr>3_5-30545_S4_Template_16x9</vt:lpstr>
      <vt:lpstr>WPC 2015 Light Gray Template</vt:lpstr>
      <vt:lpstr>2_3-30680_Worldwide Partner Conference 2015 </vt:lpstr>
      <vt:lpstr>2_WHITE TEMPLATE</vt:lpstr>
      <vt:lpstr>1_FY15 MTC</vt:lpstr>
      <vt:lpstr>3_WHITE TEMPLATE</vt:lpstr>
      <vt:lpstr>5_WHITE TEMPLATE</vt:lpstr>
      <vt:lpstr>1_WPC 2015 Dark Gray Template</vt:lpstr>
      <vt:lpstr>1_Microsoft AzureCon 2015 Template - Color</vt:lpstr>
      <vt:lpstr>MGXFY16 Dark Gray Template</vt:lpstr>
      <vt:lpstr>2_WPC 2015 Dark Gray Template</vt:lpstr>
      <vt:lpstr>Azure_Tour_2015_TEMPLATE</vt:lpstr>
      <vt:lpstr>3_WPC 2015 Dark Gray Template</vt:lpstr>
      <vt:lpstr>Custom Design</vt:lpstr>
      <vt:lpstr>3_MSVID_White_16x9_2012-08-18</vt:lpstr>
      <vt:lpstr>9_5-30664_S4_Q1_FY16_Light_Template</vt:lpstr>
      <vt:lpstr>MGXFY15 GS Template - white layout</vt:lpstr>
      <vt:lpstr>3_5-30664_S4_Q1_FY16_Light_Template</vt:lpstr>
      <vt:lpstr>K_Azure_Tour_2015_TEMPLATE</vt:lpstr>
      <vt:lpstr>MGXFY15 GS Template - optional dark layout</vt:lpstr>
      <vt:lpstr>think-cell Slide</vt:lpstr>
      <vt:lpstr>Empowering Customers: Why Microsoft Loves Linux</vt:lpstr>
      <vt:lpstr>Our Open Source Strategy</vt:lpstr>
      <vt:lpstr>PowerPoint Presentation</vt:lpstr>
      <vt:lpstr>OLD partnership opportunity with Microsoft…..limited to our products</vt:lpstr>
      <vt:lpstr>New Era for Microsoft…..with New Partnership Whitespace</vt:lpstr>
      <vt:lpstr>Momentum at Microsoft…</vt:lpstr>
      <vt:lpstr>PowerPoint Presentation</vt:lpstr>
      <vt:lpstr>PowerPoint Presentation</vt:lpstr>
      <vt:lpstr>PowerPoint Presentation</vt:lpstr>
      <vt:lpstr>PowerPoint Presentation</vt:lpstr>
      <vt:lpstr>Enterprise Operating System</vt:lpstr>
      <vt:lpstr>Hybrid Cloud Management</vt:lpstr>
      <vt:lpstr>Hybrid Storage</vt:lpstr>
      <vt:lpstr>Hybrid Application Framework</vt:lpstr>
      <vt:lpstr>Integrated Support</vt:lpstr>
      <vt:lpstr>Container Solutions in Azure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Ahmed</dc:creator>
  <cp:lastModifiedBy>Jim Zimmerman</cp:lastModifiedBy>
  <cp:revision>154</cp:revision>
  <dcterms:modified xsi:type="dcterms:W3CDTF">2016-10-17T19:24:52Z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0x0101004D8E35D398AB4B44A1E44BB8CDC5B533</vt:lpwstr>
  </property>
</Properties>
</file>